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9" r:id="rId3"/>
    <p:sldId id="261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004200"/>
    <a:srgbClr val="006600"/>
    <a:srgbClr val="003374"/>
    <a:srgbClr val="C9A093"/>
    <a:srgbClr val="385592"/>
    <a:srgbClr val="3A5896"/>
    <a:srgbClr val="173A8D"/>
    <a:srgbClr val="1D3C7A"/>
    <a:srgbClr val="2139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0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012" y="1"/>
            <a:ext cx="7866529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bright="17000" contrast="6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12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3" name="Блок-схема: ручной ввод 12"/>
          <p:cNvSpPr/>
          <p:nvPr/>
        </p:nvSpPr>
        <p:spPr>
          <a:xfrm>
            <a:off x="0" y="246743"/>
            <a:ext cx="7649028" cy="6030685"/>
          </a:xfrm>
          <a:prstGeom prst="flowChartManualInput">
            <a:avLst/>
          </a:prstGeom>
          <a:gradFill>
            <a:gsLst>
              <a:gs pos="0">
                <a:srgbClr val="006600"/>
              </a:gs>
              <a:gs pos="50000">
                <a:srgbClr val="006600"/>
              </a:gs>
              <a:gs pos="100000">
                <a:srgbClr val="004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05136" y="385763"/>
            <a:ext cx="5291138" cy="72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477000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6311440"/>
            <a:ext cx="1573530" cy="4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171" y="1411514"/>
            <a:ext cx="3992332" cy="14778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будущего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128959004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3124200"/>
            <a:ext cx="2045427" cy="204542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962118" y="4015175"/>
            <a:ext cx="1885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 descr="pic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5181600"/>
            <a:ext cx="1837837" cy="13317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 l="23846" r="16198"/>
          <a:stretch>
            <a:fillRect/>
          </a:stretch>
        </p:blipFill>
        <p:spPr bwMode="auto">
          <a:xfrm>
            <a:off x="1400174" y="1042987"/>
            <a:ext cx="37719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lum bright="17000" contrast="6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12"/>
          <a:stretch/>
        </p:blipFill>
        <p:spPr>
          <a:xfrm rot="10800000">
            <a:off x="-1" y="0"/>
            <a:ext cx="9144001" cy="6858000"/>
          </a:xfrm>
          <a:prstGeom prst="rect">
            <a:avLst/>
          </a:prstGeom>
        </p:spPr>
      </p:pic>
      <p:pic>
        <p:nvPicPr>
          <p:cNvPr id="30" name="Рисунок 29" descr="66313-red-tech-gear-gold-icon-free-download-png-hd-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829" y="4334329"/>
            <a:ext cx="2523671" cy="2523671"/>
          </a:xfrm>
          <a:prstGeom prst="rect">
            <a:avLst/>
          </a:prstGeom>
        </p:spPr>
      </p:pic>
      <p:pic>
        <p:nvPicPr>
          <p:cNvPr id="3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242" y="6232211"/>
            <a:ext cx="1424354" cy="3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Группа 41"/>
          <p:cNvGrpSpPr/>
          <p:nvPr/>
        </p:nvGrpSpPr>
        <p:grpSpPr>
          <a:xfrm>
            <a:off x="-5" y="65316"/>
            <a:ext cx="8828316" cy="5018310"/>
            <a:chOff x="-43549" y="-3626"/>
            <a:chExt cx="8828316" cy="4506685"/>
          </a:xfrm>
        </p:grpSpPr>
        <p:pic>
          <p:nvPicPr>
            <p:cNvPr id="38" name="Рисунок 37" descr="red-banner-png-7.png"/>
            <p:cNvPicPr>
              <a:picLocks noChangeAspect="1"/>
            </p:cNvPicPr>
            <p:nvPr/>
          </p:nvPicPr>
          <p:blipFill>
            <a:blip r:embed="rId5" cstate="print"/>
            <a:srcRect l="1218"/>
            <a:stretch>
              <a:fillRect/>
            </a:stretch>
          </p:blipFill>
          <p:spPr>
            <a:xfrm>
              <a:off x="-43549" y="-3626"/>
              <a:ext cx="8828316" cy="4506685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 rot="20990468">
              <a:off x="348342" y="1462686"/>
              <a:ext cx="6836229" cy="1990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Провести добровольную </a:t>
              </a:r>
            </a:p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независимую оценку </a:t>
              </a:r>
            </a:p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профессиональной квалификации </a:t>
              </a:r>
              <a:b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не менее 10% педагогических работников </a:t>
              </a:r>
            </a:p>
            <a:p>
              <a:pPr algn="ctr"/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систем общего образования </a:t>
              </a:r>
              <a:b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</a:br>
              <a:r>
                <a:rPr lang="ru-RU" sz="2300" b="1" dirty="0">
                  <a:solidFill>
                    <a:srgbClr val="F1F1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и дополнительного образования детей</a:t>
              </a:r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1284319" y="277837"/>
            <a:ext cx="6356183" cy="788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Цель проекта</a:t>
            </a:r>
            <a:endParaRPr kumimoji="0" lang="en-US" sz="60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0311" y="5813167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IM2709_08_136730847707_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21984">
            <a:off x="186710" y="4397653"/>
            <a:ext cx="3367965" cy="27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92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24-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44" y="-250377"/>
            <a:ext cx="4476750" cy="4219575"/>
          </a:xfrm>
          <a:prstGeom prst="rect">
            <a:avLst/>
          </a:prstGeom>
        </p:spPr>
      </p:pic>
      <p:pic>
        <p:nvPicPr>
          <p:cNvPr id="18" name="Рисунок 17" descr="24-m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621" y="2972253"/>
            <a:ext cx="4476750" cy="42195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52400" y="1219200"/>
            <a:ext cx="433251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Внедрить </a:t>
            </a:r>
            <a:b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систему аттестации руководителей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образовательных организаций </a:t>
            </a:r>
            <a:b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во всех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субъектах РФ</a:t>
            </a:r>
            <a:endParaRPr lang="ru-RU" sz="2800" b="1" dirty="0"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1424354" cy="3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762000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vertical-banner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296" y="-174171"/>
            <a:ext cx="601621" cy="1480457"/>
          </a:xfrm>
          <a:prstGeom prst="rect">
            <a:avLst/>
          </a:prstGeom>
        </p:spPr>
      </p:pic>
      <p:pic>
        <p:nvPicPr>
          <p:cNvPr id="21" name="Рисунок 20" descr="clipart-bow-corner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4581274"/>
            <a:ext cx="3886200" cy="2276725"/>
          </a:xfrm>
          <a:prstGeom prst="rect">
            <a:avLst/>
          </a:prstGeom>
        </p:spPr>
      </p:pic>
      <p:pic>
        <p:nvPicPr>
          <p:cNvPr id="14" name="Рисунок 13" descr="vector-girl-element-3.png"/>
          <p:cNvPicPr>
            <a:picLocks noChangeAspect="1"/>
          </p:cNvPicPr>
          <p:nvPr/>
        </p:nvPicPr>
        <p:blipFill>
          <a:blip r:embed="rId7" cstate="print"/>
          <a:srcRect b="12423"/>
          <a:stretch>
            <a:fillRect/>
          </a:stretch>
        </p:blipFill>
        <p:spPr>
          <a:xfrm flipH="1">
            <a:off x="3810000" y="2209800"/>
            <a:ext cx="5255072" cy="46808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14800" y="2743200"/>
            <a:ext cx="2350965" cy="1325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Calibri"/>
                <a:cs typeface="Times New Roman"/>
              </a:rPr>
              <a:t>1 июня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Calibri"/>
                <a:cs typeface="Times New Roman"/>
              </a:rPr>
              <a:t>2020 года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5" name="Рисунок 14" descr="clipart-bow-corner-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6294897" y="0"/>
            <a:ext cx="2849103" cy="1669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shesterenki.jpg"/>
          <p:cNvPicPr>
            <a:picLocks noChangeAspect="1"/>
          </p:cNvPicPr>
          <p:nvPr/>
        </p:nvPicPr>
        <p:blipFill>
          <a:blip r:embed="rId2" cstate="print"/>
          <a:srcRect t="18493" b="17123"/>
          <a:stretch>
            <a:fillRect/>
          </a:stretch>
        </p:blipFill>
        <p:spPr>
          <a:xfrm>
            <a:off x="4463143" y="0"/>
            <a:ext cx="4680856" cy="2873831"/>
          </a:xfrm>
          <a:prstGeom prst="rect">
            <a:avLst/>
          </a:prstGeom>
        </p:spPr>
      </p:pic>
      <p:pic>
        <p:nvPicPr>
          <p:cNvPr id="20" name="Рисунок 19" descr="shesterenki.jpg"/>
          <p:cNvPicPr>
            <a:picLocks noChangeAspect="1"/>
          </p:cNvPicPr>
          <p:nvPr/>
        </p:nvPicPr>
        <p:blipFill>
          <a:blip r:embed="rId2" cstate="print"/>
          <a:srcRect t="18493" b="17123"/>
          <a:stretch>
            <a:fillRect/>
          </a:stretch>
        </p:blipFill>
        <p:spPr>
          <a:xfrm>
            <a:off x="-1" y="4649423"/>
            <a:ext cx="3614057" cy="2263007"/>
          </a:xfrm>
          <a:prstGeom prst="rect">
            <a:avLst/>
          </a:prstGeom>
        </p:spPr>
      </p:pic>
      <p:pic>
        <p:nvPicPr>
          <p:cNvPr id="17" name="Рисунок 16" descr="pin-board-2631965_960_720.png"/>
          <p:cNvPicPr>
            <a:picLocks noChangeAspect="1"/>
          </p:cNvPicPr>
          <p:nvPr/>
        </p:nvPicPr>
        <p:blipFill>
          <a:blip r:embed="rId3" cstate="print"/>
          <a:srcRect t="4797" b="4029"/>
          <a:stretch>
            <a:fillRect/>
          </a:stretch>
        </p:blipFill>
        <p:spPr>
          <a:xfrm>
            <a:off x="533400" y="914396"/>
            <a:ext cx="7663537" cy="4572004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867400"/>
            <a:ext cx="1657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3000" y="1295400"/>
            <a:ext cx="65640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Обеспечить непрерывное и планомерное повышение квалификации педагогов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4170" y="335889"/>
            <a:ext cx="8926286" cy="788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Цель проекта на 2020 год </a:t>
            </a:r>
            <a:b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" name="Рисунок 15" descr="ueXc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048000" y="5943600"/>
            <a:ext cx="4198257" cy="731185"/>
          </a:xfrm>
          <a:prstGeom prst="rect">
            <a:avLst/>
          </a:prstGeom>
        </p:spPr>
      </p:pic>
      <p:pic>
        <p:nvPicPr>
          <p:cNvPr id="7" name="Рисунок 6" descr="teach-clipart-lady-teacher-5.png"/>
          <p:cNvPicPr>
            <a:picLocks noChangeAspect="1"/>
          </p:cNvPicPr>
          <p:nvPr/>
        </p:nvPicPr>
        <p:blipFill>
          <a:blip r:embed="rId6" cstate="print"/>
          <a:srcRect b="4110"/>
          <a:stretch>
            <a:fillRect/>
          </a:stretch>
        </p:blipFill>
        <p:spPr>
          <a:xfrm flipH="1">
            <a:off x="6096000" y="3728214"/>
            <a:ext cx="2975094" cy="319317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43000" y="2133600"/>
            <a:ext cx="6324600" cy="29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Для этого необходимо: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использовать цифровые технологии; 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сформировать профессиональную ассоциацию 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участвовать в ней;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поучаствовать в программах обмена опытом 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лучшими практиками;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привлечь работодателей к дополнительному профобразованию педагогических работников, 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 том числе в форме стажировок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5562600"/>
            <a:ext cx="1869987" cy="2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eal_circle_re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1979" y="2405743"/>
            <a:ext cx="1567520" cy="15675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306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проекта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1066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Повысить  уровень профессионального мастерства </a:t>
            </a:r>
            <a:b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в форматах непрерывного образования работников </a:t>
            </a:r>
            <a:b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системы общего дополнительного </a:t>
            </a:r>
            <a:b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3374"/>
                </a:solidFill>
                <a:latin typeface="Arial" pitchFamily="34" charset="0"/>
                <a:cs typeface="Arial" pitchFamily="34" charset="0"/>
              </a:rPr>
              <a:t>и профессионального образования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914409" y="3605882"/>
            <a:ext cx="1328057" cy="1249151"/>
            <a:chOff x="609608" y="2615278"/>
            <a:chExt cx="1499506" cy="1499506"/>
          </a:xfrm>
        </p:grpSpPr>
        <p:pic>
          <p:nvPicPr>
            <p:cNvPr id="8" name="Рисунок 7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8" y="2615278"/>
              <a:ext cx="1499506" cy="1499506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916885" y="2951785"/>
              <a:ext cx="905246" cy="628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5%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383981" y="3178628"/>
            <a:ext cx="1382478" cy="1360715"/>
            <a:chOff x="2198922" y="2658820"/>
            <a:chExt cx="1499506" cy="1499506"/>
          </a:xfrm>
        </p:grpSpPr>
        <p:pic>
          <p:nvPicPr>
            <p:cNvPr id="9" name="Рисунок 8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8922" y="2658820"/>
              <a:ext cx="1499506" cy="149950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2427514" y="3026229"/>
              <a:ext cx="111034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10%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886200" y="2778566"/>
            <a:ext cx="1423314" cy="1368891"/>
            <a:chOff x="3810008" y="2702364"/>
            <a:chExt cx="1499506" cy="1499506"/>
          </a:xfrm>
        </p:grpSpPr>
        <p:pic>
          <p:nvPicPr>
            <p:cNvPr id="10" name="Рисунок 9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8" y="2702364"/>
              <a:ext cx="1499506" cy="1499506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083894" y="3011186"/>
              <a:ext cx="11103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20%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736775" y="2764968"/>
            <a:ext cx="11103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30%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021293" y="1937657"/>
            <a:ext cx="1676393" cy="1730815"/>
            <a:chOff x="7010407" y="2645221"/>
            <a:chExt cx="1567535" cy="1567535"/>
          </a:xfrm>
        </p:grpSpPr>
        <p:pic>
          <p:nvPicPr>
            <p:cNvPr id="12" name="Рисунок 11" descr="seal_circle_re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7" y="2645221"/>
              <a:ext cx="1567535" cy="1567535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7290603" y="3095239"/>
              <a:ext cx="11103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50%</a:t>
              </a:r>
            </a:p>
          </p:txBody>
        </p:sp>
      </p:grpSp>
      <p:pic>
        <p:nvPicPr>
          <p:cNvPr id="27" name="Рисунок 26" descr="clipart-bow-corner-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6542314" y="5425957"/>
            <a:ext cx="2601686" cy="1432043"/>
          </a:xfrm>
          <a:prstGeom prst="rect">
            <a:avLst/>
          </a:prstGeom>
        </p:spPr>
      </p:pic>
      <p:pic>
        <p:nvPicPr>
          <p:cNvPr id="2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6132295"/>
            <a:ext cx="1424354" cy="3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6" y="2968368"/>
            <a:ext cx="1255878" cy="15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Стрелка вправо 31"/>
          <p:cNvSpPr/>
          <p:nvPr/>
        </p:nvSpPr>
        <p:spPr>
          <a:xfrm>
            <a:off x="762000" y="4833261"/>
            <a:ext cx="8120743" cy="1371595"/>
          </a:xfrm>
          <a:prstGeom prst="rightArrow">
            <a:avLst/>
          </a:prstGeom>
          <a:solidFill>
            <a:srgbClr val="003374"/>
          </a:solidFill>
          <a:scene3d>
            <a:camera prst="orthographicFront">
              <a:rot lat="0" lon="19499986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34153" y="4876806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69039" y="4593778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125696" y="4256321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58553" y="4038607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2023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47867" y="3722921"/>
            <a:ext cx="108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</a:t>
            </a:r>
          </a:p>
        </p:txBody>
      </p:sp>
      <p:pic>
        <p:nvPicPr>
          <p:cNvPr id="41" name="Рисунок 40" descr="14g0blkwlk_5iocffbj9n_peop426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85" y="5254082"/>
            <a:ext cx="3755572" cy="16148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bright="17000" contrast="6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12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3" name="Блок-схема: ручной ввод 12"/>
          <p:cNvSpPr/>
          <p:nvPr/>
        </p:nvSpPr>
        <p:spPr>
          <a:xfrm>
            <a:off x="0" y="246743"/>
            <a:ext cx="7649028" cy="6030685"/>
          </a:xfrm>
          <a:prstGeom prst="flowChartManualInput">
            <a:avLst/>
          </a:prstGeom>
          <a:gradFill>
            <a:gsLst>
              <a:gs pos="0">
                <a:srgbClr val="006600"/>
              </a:gs>
              <a:gs pos="50000">
                <a:srgbClr val="006600"/>
              </a:gs>
              <a:gs pos="100000">
                <a:srgbClr val="004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05136" y="385763"/>
            <a:ext cx="5291138" cy="72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6477000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6311440"/>
            <a:ext cx="1573530" cy="4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171" y="1411514"/>
            <a:ext cx="3992332" cy="14778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будущего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 descr="128959004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3124200"/>
            <a:ext cx="2045427" cy="204542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962118" y="4015175"/>
            <a:ext cx="1885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 descr="pic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5181600"/>
            <a:ext cx="1837837" cy="13317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 l="23846" r="16198"/>
          <a:stretch>
            <a:fillRect/>
          </a:stretch>
        </p:blipFill>
        <p:spPr bwMode="auto">
          <a:xfrm>
            <a:off x="1400174" y="1042987"/>
            <a:ext cx="37719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200730948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6945086" cy="6526066"/>
          </a:xfrm>
          <a:prstGeom prst="rect">
            <a:avLst/>
          </a:prstGeom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271586"/>
            <a:ext cx="17573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057" y="5773880"/>
            <a:ext cx="194468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42341p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691842"/>
            <a:ext cx="2209800" cy="214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90800" y="519992"/>
            <a:ext cx="6553200" cy="63645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24000"/>
                </a:schemeClr>
              </a:gs>
              <a:gs pos="50000">
                <a:schemeClr val="lt1">
                  <a:shade val="67500"/>
                  <a:satMod val="115000"/>
                  <a:alpha val="53000"/>
                </a:schemeClr>
              </a:gs>
              <a:gs pos="100000">
                <a:schemeClr val="lt1">
                  <a:shade val="100000"/>
                  <a:satMod val="115000"/>
                  <a:alpha val="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90800" y="1905000"/>
            <a:ext cx="6498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из Паспорта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национального проекта «Образование»,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утв.президиумом Совета при Президенте РФ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стратегическому развитию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национальным проектам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(протокол от 3 сентября 2018 г. № 10).</a:t>
            </a:r>
          </a:p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Шаблон с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fppt.com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152400"/>
            <a:ext cx="729342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использованы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</TotalTime>
  <Words>71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Учитель будущего</vt:lpstr>
      <vt:lpstr>Слайд 2</vt:lpstr>
      <vt:lpstr>Слайд 3</vt:lpstr>
      <vt:lpstr>Слайд 4</vt:lpstr>
      <vt:lpstr>Слайд 5</vt:lpstr>
      <vt:lpstr>Учитель будущего</vt:lpstr>
      <vt:lpstr>Слайд 7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ws301</cp:lastModifiedBy>
  <cp:revision>54</cp:revision>
  <dcterms:created xsi:type="dcterms:W3CDTF">2016-11-18T14:12:19Z</dcterms:created>
  <dcterms:modified xsi:type="dcterms:W3CDTF">2020-02-17T01:54:00Z</dcterms:modified>
</cp:coreProperties>
</file>