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64" r:id="rId3"/>
    <p:sldId id="276" r:id="rId4"/>
    <p:sldId id="274" r:id="rId5"/>
    <p:sldId id="268" r:id="rId6"/>
    <p:sldId id="272" r:id="rId7"/>
    <p:sldId id="263" r:id="rId8"/>
    <p:sldId id="271" r:id="rId9"/>
    <p:sldId id="265" r:id="rId10"/>
    <p:sldId id="266" r:id="rId11"/>
    <p:sldId id="270" r:id="rId12"/>
    <p:sldId id="269" r:id="rId13"/>
    <p:sldId id="277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2B5A"/>
    <a:srgbClr val="C10382"/>
    <a:srgbClr val="9900FF"/>
    <a:srgbClr val="9D03AD"/>
    <a:srgbClr val="FFD211"/>
    <a:srgbClr val="FFCC00"/>
    <a:srgbClr val="FFFF33"/>
    <a:srgbClr val="800080"/>
    <a:srgbClr val="0CCECE"/>
    <a:srgbClr val="FFE5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png"/><Relationship Id="rId7" Type="http://schemas.openxmlformats.org/officeDocument/2006/relationships/image" Target="../media/image1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7620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077200" cy="23425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>
                <a:ln w="11430"/>
                <a:solidFill>
                  <a:srgbClr val="800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Современная школа</a:t>
            </a:r>
            <a:endParaRPr lang="en-US" sz="7200" b="1" spc="50" dirty="0">
              <a:ln w="11430"/>
              <a:solidFill>
                <a:srgbClr val="8006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Рисунок 10" descr="57589340_d7587b124a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726636"/>
            <a:ext cx="3009900" cy="33482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1000" y="3665723"/>
            <a:ext cx="271758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>
                <a:ln w="10541" cmpd="sng">
                  <a:noFill/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Федеральный</a:t>
            </a:r>
          </a:p>
          <a:p>
            <a:pPr algn="ctr"/>
            <a:r>
              <a:rPr lang="ru-RU" sz="2500" b="1" dirty="0">
                <a:ln w="10541" cmpd="sng">
                  <a:noFill/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проект </a:t>
            </a:r>
            <a:br>
              <a:rPr lang="ru-RU" sz="2500" b="1" dirty="0">
                <a:ln w="10541" cmpd="sng">
                  <a:noFill/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b="1" dirty="0">
                <a:ln w="10541" cmpd="sng">
                  <a:noFill/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№ 1</a:t>
            </a:r>
          </a:p>
        </p:txBody>
      </p:sp>
      <p:pic>
        <p:nvPicPr>
          <p:cNvPr id="14" name="Рисунок 13" descr="plumicon_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921963"/>
            <a:ext cx="1520217" cy="13396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286000"/>
            <a:ext cx="4045954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Users\ymedvedeva\Desktop\Медведева\ПРЕЗЕНТАЦИИ\ЛОГОТИПЫ\SZDSH_CMYK - копия.png">
            <a:extLst>
              <a:ext uri="{FF2B5EF4-FFF2-40B4-BE49-F238E27FC236}">
                <a16:creationId xmlns:a16="http://schemas.microsoft.com/office/drawing/2014/main" xmlns="" id="{80F48C14-EEA7-4ADE-9702-DCD6BD104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4337" y="6251841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>
            <a:extLst>
              <a:ext uri="{FF2B5EF4-FFF2-40B4-BE49-F238E27FC236}">
                <a16:creationId xmlns:a16="http://schemas.microsoft.com/office/drawing/2014/main" xmlns="" id="{1A22C7C7-BBF3-4B63-950C-4E3EEEEC2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476930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utterstock_1268618541f19.jpg"/>
          <p:cNvPicPr>
            <a:picLocks noChangeAspect="1"/>
          </p:cNvPicPr>
          <p:nvPr/>
        </p:nvPicPr>
        <p:blipFill>
          <a:blip r:embed="rId2" cstate="print"/>
          <a:srcRect l="1429" t="2063" b="2954"/>
          <a:stretch>
            <a:fillRect/>
          </a:stretch>
        </p:blipFill>
        <p:spPr>
          <a:xfrm>
            <a:off x="-21265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932" y="631736"/>
            <a:ext cx="1212191" cy="707886"/>
          </a:xfrm>
          <a:prstGeom prst="rect">
            <a:avLst/>
          </a:prstGeom>
          <a:solidFill>
            <a:srgbClr val="800080"/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70%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4239" y="2342931"/>
            <a:ext cx="27867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Создать систему </a:t>
            </a:r>
            <a:br>
              <a:rPr lang="ru-RU" sz="16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</a:br>
            <a:r>
              <a:rPr lang="ru-RU" sz="16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по сотрудничеству школы</a:t>
            </a:r>
            <a:br>
              <a:rPr lang="ru-RU" sz="16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</a:br>
            <a:r>
              <a:rPr lang="ru-RU" sz="16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 с общественно-деловыми объединениями не менее</a:t>
            </a:r>
            <a:br>
              <a:rPr lang="ru-RU" sz="16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</a:br>
            <a:r>
              <a:rPr lang="ru-RU" sz="16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чем в 70% школ</a:t>
            </a:r>
            <a:endParaRPr lang="ru-RU" sz="1200" dirty="0">
              <a:solidFill>
                <a:srgbClr val="C10382"/>
              </a:solidFill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44" y="818430"/>
            <a:ext cx="256902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Создать </a:t>
            </a:r>
            <a:b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</a:br>
            <a: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систему участия представителей работодателей </a:t>
            </a:r>
            <a:b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</a:br>
            <a: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в принятии решений, которые касаются управления школ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 в 70% ОО</a:t>
            </a:r>
            <a:endParaRPr lang="ru-RU" sz="1500" dirty="0">
              <a:solidFill>
                <a:srgbClr val="C10382"/>
              </a:solidFill>
              <a:ea typeface="Calibri"/>
              <a:cs typeface="Times New Roman"/>
            </a:endParaRPr>
          </a:p>
        </p:txBody>
      </p:sp>
      <p:pic>
        <p:nvPicPr>
          <p:cNvPr id="13" name="Рисунок 12" descr="purple-ribbon-banner-png661-4036-b7dd-0a360ad6cff5.png"/>
          <p:cNvPicPr>
            <a:picLocks noChangeAspect="1"/>
          </p:cNvPicPr>
          <p:nvPr/>
        </p:nvPicPr>
        <p:blipFill>
          <a:blip r:embed="rId3" cstate="print"/>
          <a:srcRect l="9016" t="13114" r="11749"/>
          <a:stretch>
            <a:fillRect/>
          </a:stretch>
        </p:blipFill>
        <p:spPr>
          <a:xfrm>
            <a:off x="0" y="3491345"/>
            <a:ext cx="3297381" cy="185043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21240623">
            <a:off x="350656" y="4037186"/>
            <a:ext cx="2742546" cy="8460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31 декабря 2021 – </a:t>
            </a:r>
            <a:br>
              <a:rPr lang="ru-RU" sz="22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</a:br>
            <a:r>
              <a:rPr lang="ru-RU" sz="22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31 декабря 2024 </a:t>
            </a:r>
            <a:endParaRPr lang="ru-RU" sz="22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16" name="Рисунок 15" descr="strel.png"/>
          <p:cNvPicPr>
            <a:picLocks noChangeAspect="1"/>
          </p:cNvPicPr>
          <p:nvPr/>
        </p:nvPicPr>
        <p:blipFill>
          <a:blip r:embed="rId4" cstate="print"/>
          <a:srcRect l="21885" t="35771"/>
          <a:stretch>
            <a:fillRect/>
          </a:stretch>
        </p:blipFill>
        <p:spPr>
          <a:xfrm rot="5400000" flipH="1">
            <a:off x="1993330" y="697927"/>
            <a:ext cx="413644" cy="585324"/>
          </a:xfrm>
          <a:prstGeom prst="rect">
            <a:avLst/>
          </a:prstGeom>
        </p:spPr>
      </p:pic>
      <p:pic>
        <p:nvPicPr>
          <p:cNvPr id="17" name="Рисунок 16" descr="strel.png"/>
          <p:cNvPicPr>
            <a:picLocks noChangeAspect="1"/>
          </p:cNvPicPr>
          <p:nvPr/>
        </p:nvPicPr>
        <p:blipFill>
          <a:blip r:embed="rId5" cstate="print"/>
          <a:srcRect l="21885" t="35771"/>
          <a:stretch>
            <a:fillRect/>
          </a:stretch>
        </p:blipFill>
        <p:spPr>
          <a:xfrm flipH="1">
            <a:off x="2809757" y="1328347"/>
            <a:ext cx="586598" cy="1097906"/>
          </a:xfrm>
          <a:prstGeom prst="rect">
            <a:avLst/>
          </a:prstGeom>
        </p:spPr>
      </p:pic>
      <p:pic>
        <p:nvPicPr>
          <p:cNvPr id="18" name="Рисунок 17" descr="strel.png"/>
          <p:cNvPicPr>
            <a:picLocks noChangeAspect="1"/>
          </p:cNvPicPr>
          <p:nvPr/>
        </p:nvPicPr>
        <p:blipFill>
          <a:blip r:embed="rId6" cstate="print"/>
          <a:srcRect l="21885" t="35771"/>
          <a:stretch>
            <a:fillRect/>
          </a:stretch>
        </p:blipFill>
        <p:spPr>
          <a:xfrm rot="16200000" flipH="1">
            <a:off x="3745932" y="718457"/>
            <a:ext cx="413644" cy="49948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646722" y="793180"/>
            <a:ext cx="2286000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Привлечь</a:t>
            </a:r>
            <a:b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</a:br>
            <a: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70% учеников </a:t>
            </a:r>
            <a:b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</a:br>
            <a: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в разные формы сопровождения </a:t>
            </a:r>
            <a:b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</a:br>
            <a: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и наставничества</a:t>
            </a:r>
            <a:endParaRPr lang="ru-RU" sz="1500" dirty="0">
              <a:solidFill>
                <a:srgbClr val="C10382"/>
              </a:solidFill>
              <a:ea typeface="Calibri"/>
              <a:cs typeface="Times New Roman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435435" y="5260345"/>
            <a:ext cx="5586260" cy="687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50" normalizeH="0" baseline="0" noProof="0" dirty="0">
                <a:ln w="11430"/>
                <a:solidFill>
                  <a:srgbClr val="6705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проекта</a:t>
            </a:r>
            <a:endParaRPr kumimoji="0" lang="en-US" sz="4000" b="1" i="0" u="none" strike="noStrike" kern="1200" cap="none" spc="50" normalizeH="0" baseline="0" noProof="0" dirty="0">
              <a:ln w="11430"/>
              <a:solidFill>
                <a:srgbClr val="6705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5" name="Рисунок 24" descr="1162105.png"/>
          <p:cNvPicPr>
            <a:picLocks noChangeAspect="1"/>
          </p:cNvPicPr>
          <p:nvPr/>
        </p:nvPicPr>
        <p:blipFill>
          <a:blip r:embed="rId7" cstate="print"/>
          <a:srcRect l="66071"/>
          <a:stretch>
            <a:fillRect/>
          </a:stretch>
        </p:blipFill>
        <p:spPr>
          <a:xfrm>
            <a:off x="3998026" y="4785874"/>
            <a:ext cx="1034141" cy="1625812"/>
          </a:xfrm>
          <a:prstGeom prst="rect">
            <a:avLst/>
          </a:prstGeom>
        </p:spPr>
      </p:pic>
      <p:pic>
        <p:nvPicPr>
          <p:cNvPr id="20" name="Picture 2" descr="C:\Users\ymedvedeva\Desktop\Медведева\ПРЕЗЕНТАЦИИ\ЛОГОТИПЫ\SZDSH_CMYK - копия.png">
            <a:extLst>
              <a:ext uri="{FF2B5EF4-FFF2-40B4-BE49-F238E27FC236}">
                <a16:creationId xmlns:a16="http://schemas.microsoft.com/office/drawing/2014/main" xmlns="" id="{7ACDFABA-380C-4E0E-A1E8-E8E44D15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4337" y="6251841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:\Users\ymedvedeva\Desktop\Медведева\ПРЕЗЕНТАЦИИ\ЛОГОТИПЫ\Action+MCFR.png">
            <a:extLst>
              <a:ext uri="{FF2B5EF4-FFF2-40B4-BE49-F238E27FC236}">
                <a16:creationId xmlns:a16="http://schemas.microsoft.com/office/drawing/2014/main" xmlns="" id="{C0C4AAEC-4B24-4D8F-A211-1E3F48C8D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476930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Штриховая стрелка вправо 32"/>
          <p:cNvSpPr/>
          <p:nvPr/>
        </p:nvSpPr>
        <p:spPr>
          <a:xfrm rot="19695259">
            <a:off x="764794" y="1789389"/>
            <a:ext cx="8468980" cy="3323873"/>
          </a:xfrm>
          <a:prstGeom prst="stripedRightArrow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</a:t>
            </a:r>
          </a:p>
          <a:p>
            <a:r>
              <a:rPr lang="ru-RU" i="1" dirty="0">
                <a:solidFill>
                  <a:srgbClr val="852B5A"/>
                </a:solidFill>
                <a:latin typeface="Arial" pitchFamily="34" charset="0"/>
                <a:cs typeface="Arial" pitchFamily="34" charset="0"/>
              </a:rPr>
              <a:t>            Годы и количество школ</a:t>
            </a:r>
          </a:p>
        </p:txBody>
      </p:sp>
      <p:pic>
        <p:nvPicPr>
          <p:cNvPr id="6" name="Рисунок 5" descr="matt-icons_folder-pi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868" y="4025319"/>
            <a:ext cx="1135579" cy="889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200" y="914400"/>
            <a:ext cx="462049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10382"/>
                </a:solidFill>
                <a:latin typeface="Arial" pitchFamily="34" charset="0"/>
                <a:cs typeface="Arial" pitchFamily="34" charset="0"/>
              </a:rPr>
              <a:t>Улучшить материально-техническую базу </a:t>
            </a:r>
            <a:br>
              <a:rPr lang="ru-RU" sz="2200" b="1" dirty="0">
                <a:solidFill>
                  <a:srgbClr val="C1038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C10382"/>
                </a:solidFill>
                <a:latin typeface="Arial" pitchFamily="34" charset="0"/>
                <a:cs typeface="Arial" pitchFamily="34" charset="0"/>
              </a:rPr>
              <a:t>в  школах, которые работают </a:t>
            </a:r>
            <a:br>
              <a:rPr lang="ru-RU" sz="2200" b="1" dirty="0">
                <a:solidFill>
                  <a:srgbClr val="C1038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C10382"/>
                </a:solidFill>
                <a:latin typeface="Arial" pitchFamily="34" charset="0"/>
                <a:cs typeface="Arial" pitchFamily="34" charset="0"/>
              </a:rPr>
              <a:t>по адаптированным программам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44196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2019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10" name="Рисунок 9" descr="matt-icons_folder-pi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232" y="4860865"/>
            <a:ext cx="1135579" cy="889064"/>
          </a:xfrm>
          <a:prstGeom prst="rect">
            <a:avLst/>
          </a:prstGeom>
        </p:spPr>
      </p:pic>
      <p:pic>
        <p:nvPicPr>
          <p:cNvPr id="11" name="Рисунок 10" descr="matt-icons_folder-pi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2933" y="3217245"/>
            <a:ext cx="1135579" cy="889064"/>
          </a:xfrm>
          <a:prstGeom prst="rect">
            <a:avLst/>
          </a:prstGeom>
        </p:spPr>
      </p:pic>
      <p:pic>
        <p:nvPicPr>
          <p:cNvPr id="12" name="Рисунок 11" descr="matt-icons_folder-pi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1363" y="2377276"/>
            <a:ext cx="1135579" cy="889064"/>
          </a:xfrm>
          <a:prstGeom prst="rect">
            <a:avLst/>
          </a:prstGeom>
        </p:spPr>
      </p:pic>
      <p:pic>
        <p:nvPicPr>
          <p:cNvPr id="13" name="Рисунок 12" descr="matt-icons_folder-pi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5090" y="1506069"/>
            <a:ext cx="1135579" cy="889064"/>
          </a:xfrm>
          <a:prstGeom prst="rect">
            <a:avLst/>
          </a:prstGeom>
        </p:spPr>
      </p:pic>
      <p:pic>
        <p:nvPicPr>
          <p:cNvPr id="14" name="Рисунок 13" descr="matt-icons_folder-pi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3355" y="673199"/>
            <a:ext cx="1135579" cy="8890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8498" y="5075791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74855" y="4215435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75561" y="3379010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5260" y="2602839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530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989622" y="1689099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670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223885" y="851784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800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81200" y="35814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76600" y="27432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19050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91200" y="10668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2023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62800" y="2286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2024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6211" y="0"/>
            <a:ext cx="4171207" cy="803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50" normalizeH="0" baseline="0" noProof="0" dirty="0">
                <a:ln w="11430"/>
                <a:solidFill>
                  <a:srgbClr val="C103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проекта</a:t>
            </a:r>
            <a:endParaRPr kumimoji="0" lang="en-US" sz="4000" b="1" i="0" u="none" strike="noStrike" kern="1200" cap="none" spc="50" normalizeH="0" baseline="0" noProof="0" dirty="0">
              <a:ln w="11430"/>
              <a:solidFill>
                <a:srgbClr val="C103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720" y="6341423"/>
            <a:ext cx="1153337" cy="31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19800"/>
            <a:ext cx="1211283" cy="15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media.istockphoto.com/vectors/isometric-paralympic-games-child-vector-id617908316?k=6&amp;m=617908316&amp;s=612x612&amp;w=0&amp;h=4W0rY9pssg1g6qF-1CmX0bj1NE-F8WuCrGnU1ymWVy0=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849090" y="2517142"/>
            <a:ext cx="4294909" cy="434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cp5E99gi.pn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48318" y="1953491"/>
            <a:ext cx="2225599" cy="22255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2514600"/>
            <a:ext cx="132702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год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9" name="Рисунок 8" descr="arrow-banner-1.png"/>
          <p:cNvPicPr>
            <a:picLocks noChangeAspect="1"/>
          </p:cNvPicPr>
          <p:nvPr/>
        </p:nvPicPr>
        <p:blipFill>
          <a:blip r:embed="rId3" cstate="print">
            <a:lum bright="-29000" contrast="-51000"/>
          </a:blip>
          <a:stretch>
            <a:fillRect/>
          </a:stretch>
        </p:blipFill>
        <p:spPr>
          <a:xfrm>
            <a:off x="2008910" y="2609149"/>
            <a:ext cx="5077690" cy="179959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09800" y="2590800"/>
            <a:ext cx="4572000" cy="12764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Провести мониторинг, </a:t>
            </a:r>
            <a:br>
              <a:rPr lang="ru-RU" sz="1700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</a:br>
            <a:r>
              <a:rPr lang="ru-RU" sz="1700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как внедрили обновленные </a:t>
            </a:r>
            <a:br>
              <a:rPr lang="ru-RU" sz="1700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</a:br>
            <a:r>
              <a:rPr lang="ru-RU" sz="1700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примерные ООП во всех </a:t>
            </a:r>
            <a:br>
              <a:rPr lang="ru-RU" sz="1700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</a:br>
            <a:r>
              <a:rPr lang="ru-RU" sz="1700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школах РФ</a:t>
            </a:r>
            <a:endParaRPr lang="ru-RU" sz="1700" dirty="0">
              <a:solidFill>
                <a:srgbClr val="FFC000"/>
              </a:solidFill>
              <a:ea typeface="Calibri"/>
              <a:cs typeface="Times New Roman"/>
            </a:endParaRPr>
          </a:p>
        </p:txBody>
      </p:sp>
      <p:pic>
        <p:nvPicPr>
          <p:cNvPr id="15" name="Рисунок 14" descr="arrow-banner-1.png"/>
          <p:cNvPicPr>
            <a:picLocks noChangeAspect="1"/>
          </p:cNvPicPr>
          <p:nvPr/>
        </p:nvPicPr>
        <p:blipFill>
          <a:blip r:embed="rId3" cstate="print">
            <a:lum bright="-29000" contrast="-51000"/>
          </a:blip>
          <a:stretch>
            <a:fillRect/>
          </a:stretch>
        </p:blipFill>
        <p:spPr>
          <a:xfrm rot="21027993">
            <a:off x="1480461" y="4274664"/>
            <a:ext cx="6705600" cy="222413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20812867">
            <a:off x="1535187" y="4464350"/>
            <a:ext cx="4572000" cy="12957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Построить и ввести в эксплуатацию </a:t>
            </a:r>
            <a:br>
              <a:rPr lang="ru-RU" sz="1700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</a:br>
            <a:r>
              <a:rPr lang="ru-RU" sz="1700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не менее 25 школ с привлечением частных инвестиций на условиях возвратного финансирования</a:t>
            </a:r>
            <a:endParaRPr lang="ru-RU" sz="1700" dirty="0">
              <a:solidFill>
                <a:srgbClr val="FFC000"/>
              </a:solidFill>
              <a:ea typeface="Calibri"/>
              <a:cs typeface="Times New Roman"/>
            </a:endParaRPr>
          </a:p>
        </p:txBody>
      </p:sp>
      <p:pic>
        <p:nvPicPr>
          <p:cNvPr id="23" name="Рисунок 22" descr="arrow-banner-1.png"/>
          <p:cNvPicPr>
            <a:picLocks noChangeAspect="1"/>
          </p:cNvPicPr>
          <p:nvPr/>
        </p:nvPicPr>
        <p:blipFill>
          <a:blip r:embed="rId3" cstate="print">
            <a:lum bright="-29000" contrast="-51000"/>
          </a:blip>
          <a:stretch>
            <a:fillRect/>
          </a:stretch>
        </p:blipFill>
        <p:spPr>
          <a:xfrm rot="532985">
            <a:off x="1620982" y="921326"/>
            <a:ext cx="5693235" cy="16982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532985">
            <a:off x="1774901" y="983608"/>
            <a:ext cx="4572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Внедрить обновленные </a:t>
            </a:r>
            <a:br>
              <a:rPr lang="ru-RU" sz="17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примерные ООП </a:t>
            </a:r>
            <a:br>
              <a:rPr lang="ru-RU" sz="17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во все российские школы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819400" y="0"/>
            <a:ext cx="637902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проекта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276109" y="1704109"/>
            <a:ext cx="2867891" cy="2560749"/>
            <a:chOff x="7660364" y="3401182"/>
            <a:chExt cx="1821632" cy="1821632"/>
          </a:xfrm>
        </p:grpSpPr>
        <p:pic>
          <p:nvPicPr>
            <p:cNvPr id="10" name="Рисунок 9" descr="6cp5E99gi.png"/>
            <p:cNvPicPr>
              <a:picLocks noChangeAspect="1"/>
            </p:cNvPicPr>
            <p:nvPr/>
          </p:nvPicPr>
          <p:blipFill>
            <a:blip r:embed="rId2" cstate="print">
              <a:lum bright="19000"/>
            </a:blip>
            <a:stretch>
              <a:fillRect/>
            </a:stretch>
          </p:blipFill>
          <p:spPr>
            <a:xfrm>
              <a:off x="7660364" y="3401182"/>
              <a:ext cx="1821632" cy="1821632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981570" y="3760914"/>
              <a:ext cx="1124708" cy="12753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4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2024</a:t>
              </a:r>
            </a:p>
            <a:p>
              <a:pPr algn="ctr">
                <a:spcAft>
                  <a:spcPts val="0"/>
                </a:spcAft>
              </a:pPr>
              <a:r>
                <a:rPr lang="ru-RU" sz="4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год</a:t>
              </a:r>
              <a:endParaRPr lang="ru-RU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</p:grpSp>
      <p:pic>
        <p:nvPicPr>
          <p:cNvPr id="16" name="Picture 2" descr="C:\Users\ymedvedeva\Desktop\Медведева\ПРЕЗЕНТАЦИИ\ЛОГОТИПЫ\SZDSH_CMYK - копия.png">
            <a:extLst>
              <a:ext uri="{FF2B5EF4-FFF2-40B4-BE49-F238E27FC236}">
                <a16:creationId xmlns:a16="http://schemas.microsoft.com/office/drawing/2014/main" xmlns="" id="{1DC5C270-F95B-46F5-A07A-7FCEBDE1F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0164" y="6251841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ymedvedeva\Desktop\Медведева\ПРЕЗЕНТАЦИИ\ЛОГОТИПЫ\Action+MCFR.png">
            <a:extLst>
              <a:ext uri="{FF2B5EF4-FFF2-40B4-BE49-F238E27FC236}">
                <a16:creationId xmlns:a16="http://schemas.microsoft.com/office/drawing/2014/main" xmlns="" id="{8CB14EF3-2DB8-4241-9E9B-3D32F3165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4427" y="6476930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7620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077200" cy="23425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>
                <a:ln w="11430"/>
                <a:solidFill>
                  <a:srgbClr val="800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Современная школа</a:t>
            </a:r>
            <a:endParaRPr lang="en-US" sz="7200" b="1" spc="50" dirty="0">
              <a:ln w="11430"/>
              <a:solidFill>
                <a:srgbClr val="8006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Рисунок 10" descr="57589340_d7587b124a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302562"/>
            <a:ext cx="3009900" cy="33482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1000" y="3188640"/>
            <a:ext cx="271758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>
                <a:ln w="10541" cmpd="sng">
                  <a:noFill/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Федеральный</a:t>
            </a:r>
          </a:p>
          <a:p>
            <a:pPr algn="ctr"/>
            <a:r>
              <a:rPr lang="ru-RU" sz="2500" b="1" dirty="0">
                <a:ln w="10541" cmpd="sng">
                  <a:noFill/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проект </a:t>
            </a:r>
            <a:br>
              <a:rPr lang="ru-RU" sz="2500" b="1" dirty="0">
                <a:ln w="10541" cmpd="sng">
                  <a:noFill/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b="1" dirty="0">
                <a:ln w="10541" cmpd="sng">
                  <a:noFill/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№ 1</a:t>
            </a:r>
          </a:p>
        </p:txBody>
      </p:sp>
      <p:pic>
        <p:nvPicPr>
          <p:cNvPr id="14" name="Рисунок 13" descr="plumicon_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988227"/>
            <a:ext cx="1520217" cy="13396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286000"/>
            <a:ext cx="4045954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Users\ymedvedeva\Desktop\Медведева\ПРЕЗЕНТАЦИИ\ЛОГОТИПЫ\SZDSH_CMYK - копия.png">
            <a:extLst>
              <a:ext uri="{FF2B5EF4-FFF2-40B4-BE49-F238E27FC236}">
                <a16:creationId xmlns:a16="http://schemas.microsoft.com/office/drawing/2014/main" xmlns="" id="{BF26F0F2-BAAA-4D99-ACA0-78B131C29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4337" y="6344605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>
            <a:extLst>
              <a:ext uri="{FF2B5EF4-FFF2-40B4-BE49-F238E27FC236}">
                <a16:creationId xmlns:a16="http://schemas.microsoft.com/office/drawing/2014/main" xmlns="" id="{830FE2EE-7E17-4F0C-B2E2-5B11FA64D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569694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838200" y="1600200"/>
            <a:ext cx="74898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9D03AD"/>
                </a:solidFill>
              </a:rPr>
              <a:t>Информация из Паспорта национального проекта «Образование», утв. президиумом Совета </a:t>
            </a:r>
            <a:r>
              <a:rPr lang="en-US" sz="2000" b="1" dirty="0">
                <a:solidFill>
                  <a:srgbClr val="9D03AD"/>
                </a:solidFill>
              </a:rPr>
              <a:t/>
            </a:r>
            <a:br>
              <a:rPr lang="en-US" sz="2000" b="1" dirty="0">
                <a:solidFill>
                  <a:srgbClr val="9D03AD"/>
                </a:solidFill>
              </a:rPr>
            </a:br>
            <a:r>
              <a:rPr lang="ru-RU" sz="2000" b="1" dirty="0">
                <a:solidFill>
                  <a:srgbClr val="9D03AD"/>
                </a:solidFill>
              </a:rPr>
              <a:t>при Президенте РФ по стратегическому развитию </a:t>
            </a:r>
            <a:r>
              <a:rPr lang="en-US" sz="2000" b="1" dirty="0">
                <a:solidFill>
                  <a:srgbClr val="9D03AD"/>
                </a:solidFill>
              </a:rPr>
              <a:t/>
            </a:r>
            <a:br>
              <a:rPr lang="en-US" sz="2000" b="1" dirty="0">
                <a:solidFill>
                  <a:srgbClr val="9D03AD"/>
                </a:solidFill>
              </a:rPr>
            </a:br>
            <a:r>
              <a:rPr lang="ru-RU" sz="2000" b="1" dirty="0">
                <a:solidFill>
                  <a:srgbClr val="9D03AD"/>
                </a:solidFill>
              </a:rPr>
              <a:t>и национальным проектам (протокол </a:t>
            </a:r>
            <a:r>
              <a:rPr lang="en-US" sz="2000" b="1" dirty="0">
                <a:solidFill>
                  <a:srgbClr val="9D03AD"/>
                </a:solidFill>
              </a:rPr>
              <a:t/>
            </a:r>
            <a:br>
              <a:rPr lang="en-US" sz="2000" b="1" dirty="0">
                <a:solidFill>
                  <a:srgbClr val="9D03AD"/>
                </a:solidFill>
              </a:rPr>
            </a:br>
            <a:r>
              <a:rPr lang="ru-RU" sz="2000" b="1" dirty="0">
                <a:solidFill>
                  <a:srgbClr val="9D03AD"/>
                </a:solidFill>
              </a:rPr>
              <a:t>от 3 сентября 2018 г. № 10).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52400"/>
            <a:ext cx="860444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Для презентации </a:t>
            </a:r>
            <a:r>
              <a:rPr lang="en-US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использованы</a:t>
            </a:r>
          </a:p>
        </p:txBody>
      </p:sp>
      <p:pic>
        <p:nvPicPr>
          <p:cNvPr id="7" name="Рисунок 6" descr="detai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92751">
            <a:off x="511302" y="3401025"/>
            <a:ext cx="2629327" cy="2629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3810000" y="3429000"/>
            <a:ext cx="511925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9D03AD"/>
              </a:solidFill>
            </a:endParaRPr>
          </a:p>
          <a:p>
            <a:pPr algn="ctr"/>
            <a:r>
              <a:rPr lang="ru-RU" sz="2000" b="1" dirty="0">
                <a:solidFill>
                  <a:srgbClr val="9D03AD"/>
                </a:solidFill>
              </a:rPr>
              <a:t>Шаблон с </a:t>
            </a:r>
            <a:r>
              <a:rPr lang="en-US" sz="2000" b="1" dirty="0">
                <a:solidFill>
                  <a:srgbClr val="9D03AD"/>
                </a:solidFill>
              </a:rPr>
              <a:t>fppt.com</a:t>
            </a:r>
            <a:r>
              <a:rPr lang="ru-RU" sz="2000" b="1" dirty="0">
                <a:solidFill>
                  <a:srgbClr val="9D03AD"/>
                </a:solidFill>
              </a:rPr>
              <a:t>, </a:t>
            </a:r>
            <a:br>
              <a:rPr lang="ru-RU" sz="2000" b="1" dirty="0">
                <a:solidFill>
                  <a:srgbClr val="9D03AD"/>
                </a:solidFill>
              </a:rPr>
            </a:br>
            <a:r>
              <a:rPr lang="ru-RU" sz="2000" b="1" dirty="0">
                <a:solidFill>
                  <a:srgbClr val="9D03AD"/>
                </a:solidFill>
              </a:rPr>
              <a:t>рисунки с </a:t>
            </a:r>
            <a:r>
              <a:rPr lang="en-US" sz="2000" b="1" dirty="0">
                <a:solidFill>
                  <a:srgbClr val="9D03AD"/>
                </a:solidFill>
              </a:rPr>
              <a:t>ru.freepik.com</a:t>
            </a:r>
            <a:r>
              <a:rPr lang="ru-RU" sz="2000" b="1" dirty="0">
                <a:solidFill>
                  <a:srgbClr val="9D03AD"/>
                </a:solidFill>
              </a:rPr>
              <a:t>, </a:t>
            </a:r>
            <a:r>
              <a:rPr lang="en-US" sz="2000" b="1" dirty="0">
                <a:solidFill>
                  <a:srgbClr val="9D03AD"/>
                </a:solidFill>
              </a:rPr>
              <a:t>media.istockphoto.com</a:t>
            </a:r>
            <a:endParaRPr lang="ru-RU" sz="2000" b="1" dirty="0">
              <a:solidFill>
                <a:srgbClr val="9D03AD"/>
              </a:solidFill>
            </a:endParaRPr>
          </a:p>
        </p:txBody>
      </p:sp>
      <p:pic>
        <p:nvPicPr>
          <p:cNvPr id="8" name="Picture 2" descr="C:\Users\ymedvedeva\Desktop\Медведева\ПРЕЗЕНТАЦИИ\ЛОГОТИПЫ\SZDSH_CMYK - копия.png">
            <a:extLst>
              <a:ext uri="{FF2B5EF4-FFF2-40B4-BE49-F238E27FC236}">
                <a16:creationId xmlns:a16="http://schemas.microsoft.com/office/drawing/2014/main" xmlns="" id="{6799E77F-72A0-4E15-BB50-EB7620051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6695" y="6244380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ymedvedeva\Desktop\Медведева\ПРЕЗЕНТАЦИИ\ЛОГОТИПЫ\Action+MCFR.png">
            <a:extLst>
              <a:ext uri="{FF2B5EF4-FFF2-40B4-BE49-F238E27FC236}">
                <a16:creationId xmlns:a16="http://schemas.microsoft.com/office/drawing/2014/main" xmlns="" id="{649318AF-1FD0-4F8F-82F3-F4AE9CB76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410" y="6493563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28600"/>
            <a:ext cx="9144000" cy="687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>
                <a:ln w="11430"/>
                <a:solidFill>
                  <a:srgbClr val="6705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проекта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rgbClr val="6705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3399" y="1066800"/>
          <a:ext cx="6906491" cy="255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6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36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8006A6"/>
                          </a:solidFill>
                          <a:latin typeface="Arial"/>
                          <a:ea typeface="Calibri"/>
                          <a:cs typeface="Times New Roman"/>
                        </a:rPr>
                        <a:t>31 декабря 2019 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8006A6"/>
                          </a:solidFill>
                          <a:latin typeface="Arial"/>
                          <a:ea typeface="Calibri"/>
                          <a:cs typeface="Times New Roman"/>
                        </a:rPr>
                        <a:t>31 декабря 2021, далее ежегодно</a:t>
                      </a:r>
                      <a:endParaRPr lang="ru-RU" b="1" dirty="0">
                        <a:solidFill>
                          <a:srgbClr val="8006A6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7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C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</a:t>
                      </a:r>
                      <a:r>
                        <a:rPr lang="ru-RU" b="1" dirty="0">
                          <a:solidFill>
                            <a:srgbClr val="FFC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Ликвидировать обучение в 3-ю смену во всех школах.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C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</a:t>
                      </a:r>
                      <a:r>
                        <a:rPr lang="ru-RU" b="1" dirty="0">
                          <a:solidFill>
                            <a:srgbClr val="FFC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Отслеживать ситуацию, чтобы не возникала необходимость открывать 3-ю смену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43000" y="3276600"/>
          <a:ext cx="7239000" cy="2459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192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8006A6"/>
                          </a:solidFill>
                          <a:latin typeface="Arial"/>
                          <a:ea typeface="Calibri"/>
                          <a:cs typeface="Times New Roman"/>
                        </a:rPr>
                        <a:t>31 декабря 2019 – 31 декабря 2021</a:t>
                      </a:r>
                      <a:endParaRPr lang="ru-RU" b="1" dirty="0">
                        <a:solidFill>
                          <a:srgbClr val="8006A6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7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Обновить ФГОС общего образования</a:t>
                      </a:r>
                      <a:br>
                        <a:rPr lang="ru-RU" sz="1800" b="1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800" b="1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 требования к результатам освоения </a:t>
                      </a:r>
                      <a:br>
                        <a:rPr lang="ru-RU" sz="1800" b="1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800" b="1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ООП общего образования</a:t>
                      </a:r>
                      <a:endParaRPr lang="ru-RU" sz="1400" b="1" dirty="0">
                        <a:solidFill>
                          <a:srgbClr val="FFC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2" name="Рисунок 21" descr="des-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755" y="171495"/>
            <a:ext cx="1295103" cy="129510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371600"/>
            <a:ext cx="5667375" cy="802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ymedvedeva\Desktop\Медведева\ПРЕЗЕНТАЦИИ\ЛОГОТИПЫ\SZDSH_CMYK - копия.png">
            <a:extLst>
              <a:ext uri="{FF2B5EF4-FFF2-40B4-BE49-F238E27FC236}">
                <a16:creationId xmlns:a16="http://schemas.microsoft.com/office/drawing/2014/main" xmlns="" id="{86ED506A-606C-4A67-9462-020671A4B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337" y="6251841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>
            <a:extLst>
              <a:ext uri="{FF2B5EF4-FFF2-40B4-BE49-F238E27FC236}">
                <a16:creationId xmlns:a16="http://schemas.microsoft.com/office/drawing/2014/main" xmlns="" id="{5AEC0129-7B13-4D9F-A862-222903DBE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476930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57200"/>
            <a:ext cx="9144000" cy="3269673"/>
          </a:xfrm>
          <a:prstGeom prst="rect">
            <a:avLst/>
          </a:prstGeom>
          <a:solidFill>
            <a:srgbClr val="FFD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turizzmo-faqs.png"/>
          <p:cNvPicPr>
            <a:picLocks noChangeAspect="1"/>
          </p:cNvPicPr>
          <p:nvPr/>
        </p:nvPicPr>
        <p:blipFill>
          <a:blip r:embed="rId2" cstate="print"/>
          <a:srcRect l="6207" t="15547" r="8793" b="17108"/>
          <a:stretch>
            <a:fillRect/>
          </a:stretch>
        </p:blipFill>
        <p:spPr>
          <a:xfrm>
            <a:off x="2057400" y="457200"/>
            <a:ext cx="5124203" cy="29343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3920836"/>
            <a:ext cx="84789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9D03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70% школ </a:t>
            </a:r>
            <a:br>
              <a:rPr lang="ru-RU" sz="6000" b="1" dirty="0">
                <a:solidFill>
                  <a:srgbClr val="9D03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solidFill>
                  <a:srgbClr val="9D03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реализуют общеобразовательные программы в сетевой форме</a:t>
            </a:r>
            <a:endParaRPr lang="ru-RU" sz="4000" dirty="0">
              <a:solidFill>
                <a:srgbClr val="9D03A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57589340_d7587b124a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66"/>
            <a:ext cx="2136525" cy="23766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31099"/>
            <a:ext cx="20007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2019 – 2024 </a:t>
            </a:r>
            <a:b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2621" y="586408"/>
            <a:ext cx="1862148" cy="51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3776" y="159026"/>
            <a:ext cx="2001428" cy="24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a7d4683f6fa14ec71137bf90dfdcd78.png"/>
          <p:cNvPicPr>
            <a:picLocks noChangeAspect="1"/>
          </p:cNvPicPr>
          <p:nvPr/>
        </p:nvPicPr>
        <p:blipFill>
          <a:blip r:embed="rId2" cstate="print"/>
          <a:srcRect l="9925" r="4659"/>
          <a:stretch>
            <a:fillRect/>
          </a:stretch>
        </p:blipFill>
        <p:spPr>
          <a:xfrm>
            <a:off x="0" y="0"/>
            <a:ext cx="9144000" cy="147253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8822" y="262446"/>
            <a:ext cx="7488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Создать/улучшить материально-техническую базу в школах в сельской местности и малых городах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3445189"/>
              </p:ext>
            </p:extLst>
          </p:nvPr>
        </p:nvGraphicFramePr>
        <p:xfrm>
          <a:off x="1035294" y="1401348"/>
          <a:ext cx="2322786" cy="1630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2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2000 школ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100 тыс.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10 субъектов</a:t>
                      </a:r>
                      <a:r>
                        <a:rPr lang="ru-RU" b="1" baseline="0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 РФ</a:t>
                      </a:r>
                      <a:endParaRPr lang="ru-RU" b="1" dirty="0">
                        <a:solidFill>
                          <a:srgbClr val="9D03A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5968954"/>
              </p:ext>
            </p:extLst>
          </p:nvPr>
        </p:nvGraphicFramePr>
        <p:xfrm>
          <a:off x="3473693" y="1427623"/>
          <a:ext cx="2264980" cy="1630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64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5000 школ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250 тыс.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25 субъектов</a:t>
                      </a:r>
                      <a:r>
                        <a:rPr lang="ru-RU" b="1" baseline="0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 РФ</a:t>
                      </a:r>
                      <a:endParaRPr lang="ru-RU" b="1" dirty="0">
                        <a:solidFill>
                          <a:srgbClr val="9D03A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7981855"/>
              </p:ext>
            </p:extLst>
          </p:nvPr>
        </p:nvGraphicFramePr>
        <p:xfrm>
          <a:off x="5875307" y="1417114"/>
          <a:ext cx="2354317" cy="1630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54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8000 школ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400 тыс.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40 субъектов</a:t>
                      </a:r>
                      <a:r>
                        <a:rPr lang="ru-RU" b="1" baseline="0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 РФ</a:t>
                      </a:r>
                      <a:endParaRPr lang="ru-RU" b="1" dirty="0">
                        <a:solidFill>
                          <a:srgbClr val="9D03A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1880717"/>
              </p:ext>
            </p:extLst>
          </p:nvPr>
        </p:nvGraphicFramePr>
        <p:xfrm>
          <a:off x="1045803" y="3146065"/>
          <a:ext cx="2322786" cy="1630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2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ru-RU" b="1" baseline="0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000 школ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550 тыс.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55 субъектов</a:t>
                      </a:r>
                      <a:r>
                        <a:rPr lang="ru-RU" b="1" baseline="0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 РФ</a:t>
                      </a:r>
                      <a:endParaRPr lang="ru-RU" b="1" dirty="0">
                        <a:solidFill>
                          <a:srgbClr val="9D03A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3827127"/>
              </p:ext>
            </p:extLst>
          </p:nvPr>
        </p:nvGraphicFramePr>
        <p:xfrm>
          <a:off x="3468436" y="3156574"/>
          <a:ext cx="2322786" cy="1630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2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lang="ru-RU" b="1" baseline="0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 5</a:t>
                      </a:r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00 школ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700 тыс.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75 субъектов</a:t>
                      </a:r>
                      <a:r>
                        <a:rPr lang="ru-RU" b="1" baseline="0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 РФ</a:t>
                      </a:r>
                      <a:endParaRPr lang="ru-RU" b="1" dirty="0">
                        <a:solidFill>
                          <a:srgbClr val="9D03A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0756425"/>
              </p:ext>
            </p:extLst>
          </p:nvPr>
        </p:nvGraphicFramePr>
        <p:xfrm>
          <a:off x="5891070" y="3167082"/>
          <a:ext cx="2322786" cy="1630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2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ru-RU" b="1" baseline="0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 0</a:t>
                      </a:r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00 школ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800 тыс.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85 субъектов</a:t>
                      </a:r>
                      <a:r>
                        <a:rPr lang="ru-RU" b="1" baseline="0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 РФ</a:t>
                      </a:r>
                      <a:endParaRPr lang="ru-RU" b="1" dirty="0">
                        <a:solidFill>
                          <a:srgbClr val="9D03A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7" name="Выноска 3 (без границы) 26"/>
          <p:cNvSpPr/>
          <p:nvPr/>
        </p:nvSpPr>
        <p:spPr>
          <a:xfrm>
            <a:off x="914400" y="4883428"/>
            <a:ext cx="5893377" cy="1290929"/>
          </a:xfrm>
          <a:prstGeom prst="callout3">
            <a:avLst>
              <a:gd name="adj1" fmla="val 75619"/>
              <a:gd name="adj2" fmla="val -229"/>
              <a:gd name="adj3" fmla="val 74869"/>
              <a:gd name="adj4" fmla="val -11432"/>
              <a:gd name="adj5" fmla="val -169680"/>
              <a:gd name="adj6" fmla="val -11232"/>
              <a:gd name="adj7" fmla="val -195055"/>
              <a:gd name="adj8" fmla="val 4377"/>
            </a:avLst>
          </a:prstGeom>
          <a:solidFill>
            <a:srgbClr val="FFC000"/>
          </a:solidFill>
          <a:ln>
            <a:solidFill>
              <a:srgbClr val="9D0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D03AD"/>
                </a:solidFill>
                <a:latin typeface="Arial" pitchFamily="34" charset="0"/>
                <a:cs typeface="Arial" pitchFamily="34" charset="0"/>
              </a:rPr>
              <a:t>Обновленная материально-техническая база должна охватить конкретное количество учеников</a:t>
            </a:r>
          </a:p>
        </p:txBody>
      </p:sp>
      <p:pic>
        <p:nvPicPr>
          <p:cNvPr id="13" name="Рисунок 12" descr="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34941" y="4738255"/>
            <a:ext cx="1890309" cy="1929740"/>
          </a:xfrm>
          <a:prstGeom prst="rect">
            <a:avLst/>
          </a:prstGeom>
        </p:spPr>
      </p:pic>
      <p:pic>
        <p:nvPicPr>
          <p:cNvPr id="14" name="Picture 2" descr="C:\Users\ymedvedeva\Desktop\Медведева\ПРЕЗЕНТАЦИИ\ЛОГОТИПЫ\SZDSH_CMYK - копия.png">
            <a:extLst>
              <a:ext uri="{FF2B5EF4-FFF2-40B4-BE49-F238E27FC236}">
                <a16:creationId xmlns:a16="http://schemas.microsoft.com/office/drawing/2014/main" xmlns="" id="{3034461B-7ED4-46DB-A587-3DDEFEE90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337" y="6278345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Users\ymedvedeva\Desktop\Медведева\ПРЕЗЕНТАЦИИ\ЛОГОТИПЫ\Action+MCFR.png">
            <a:extLst>
              <a:ext uri="{FF2B5EF4-FFF2-40B4-BE49-F238E27FC236}">
                <a16:creationId xmlns:a16="http://schemas.microsoft.com/office/drawing/2014/main" xmlns="" id="{86FD651F-28C7-41EC-82F2-1B3307EF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503434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origami-banner-1.png"/>
          <p:cNvPicPr>
            <a:picLocks noChangeAspect="1"/>
          </p:cNvPicPr>
          <p:nvPr/>
        </p:nvPicPr>
        <p:blipFill>
          <a:blip r:embed="rId2" cstate="print">
            <a:lum bright="-18000"/>
          </a:blip>
          <a:stretch>
            <a:fillRect/>
          </a:stretch>
        </p:blipFill>
        <p:spPr>
          <a:xfrm>
            <a:off x="1992091" y="1360718"/>
            <a:ext cx="4909458" cy="3374570"/>
          </a:xfrm>
          <a:prstGeom prst="rect">
            <a:avLst/>
          </a:prstGeom>
        </p:spPr>
      </p:pic>
      <p:pic>
        <p:nvPicPr>
          <p:cNvPr id="18" name="Рисунок 17" descr="origami-banner-1.png"/>
          <p:cNvPicPr>
            <a:picLocks noChangeAspect="1"/>
          </p:cNvPicPr>
          <p:nvPr/>
        </p:nvPicPr>
        <p:blipFill>
          <a:blip r:embed="rId2" cstate="print">
            <a:lum bright="-18000"/>
          </a:blip>
          <a:stretch>
            <a:fillRect/>
          </a:stretch>
        </p:blipFill>
        <p:spPr>
          <a:xfrm>
            <a:off x="3546766" y="2733313"/>
            <a:ext cx="4909458" cy="3374570"/>
          </a:xfrm>
          <a:prstGeom prst="rect">
            <a:avLst/>
          </a:prstGeom>
        </p:spPr>
      </p:pic>
      <p:pic>
        <p:nvPicPr>
          <p:cNvPr id="6" name="Рисунок 5" descr="origami-banner-1.png"/>
          <p:cNvPicPr>
            <a:picLocks noChangeAspect="1"/>
          </p:cNvPicPr>
          <p:nvPr/>
        </p:nvPicPr>
        <p:blipFill>
          <a:blip r:embed="rId2" cstate="print">
            <a:lum bright="-18000"/>
          </a:blip>
          <a:stretch>
            <a:fillRect/>
          </a:stretch>
        </p:blipFill>
        <p:spPr>
          <a:xfrm>
            <a:off x="346367" y="719459"/>
            <a:ext cx="4909458" cy="337457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64333" y="2008293"/>
            <a:ext cx="48619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Создать/улучшить материально-техническую базу школ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менее чем в 10 субъектах РФ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92880" y="30959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Повысить качество преподавания предметной области «Технология»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10000" y="403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Создать методическую систему, которая позволит настроить работу между опытными коллегами </a:t>
            </a:r>
            <a:b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и молодыми специалистами</a:t>
            </a:r>
          </a:p>
        </p:txBody>
      </p:sp>
      <p:pic>
        <p:nvPicPr>
          <p:cNvPr id="13" name="Рисунок 12" descr="57589340_d7587b124a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6327" y="206830"/>
            <a:ext cx="2331105" cy="259314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781800" y="914400"/>
            <a:ext cx="19439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31 декабря </a:t>
            </a:r>
          </a:p>
          <a:p>
            <a:pPr algn="ctr"/>
            <a:r>
              <a:rPr lang="ru-RU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2400" dirty="0"/>
          </a:p>
        </p:txBody>
      </p:sp>
      <p:pic>
        <p:nvPicPr>
          <p:cNvPr id="15" name="Рисунок 14" descr="11621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798" y="5025359"/>
            <a:ext cx="3048000" cy="162581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5181600" cy="1523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проекта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2" name="Рисунок 21" descr="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909393"/>
            <a:ext cx="2113874" cy="2264865"/>
          </a:xfrm>
          <a:prstGeom prst="rect">
            <a:avLst/>
          </a:prstGeom>
        </p:spPr>
      </p:pic>
      <p:pic>
        <p:nvPicPr>
          <p:cNvPr id="19" name="Picture 2" descr="C:\Users\ymedvedeva\Desktop\Медведева\ПРЕЗЕНТАЦИИ\ЛОГОТИПЫ\SZDSH_CMYK - копия.png">
            <a:extLst>
              <a:ext uri="{FF2B5EF4-FFF2-40B4-BE49-F238E27FC236}">
                <a16:creationId xmlns:a16="http://schemas.microsoft.com/office/drawing/2014/main" xmlns="" id="{C78D5949-6D60-4BB4-8355-43320C99A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4337" y="6251841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Users\ymedvedeva\Desktop\Медведева\ПРЕЗЕНТАЦИИ\ЛОГОТИПЫ\Action+MCFR.png">
            <a:extLst>
              <a:ext uri="{FF2B5EF4-FFF2-40B4-BE49-F238E27FC236}">
                <a16:creationId xmlns:a16="http://schemas.microsoft.com/office/drawing/2014/main" xmlns="" id="{2EF6B253-0A2C-4C55-9546-F424A621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476930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7917" y="2287980"/>
            <a:ext cx="1543794" cy="2053671"/>
          </a:xfrm>
          <a:prstGeom prst="rect">
            <a:avLst/>
          </a:prstGeom>
        </p:spPr>
      </p:pic>
      <p:pic>
        <p:nvPicPr>
          <p:cNvPr id="1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953000"/>
            <a:ext cx="2015715" cy="5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495800"/>
            <a:ext cx="2687627" cy="33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1490353" y="2286002"/>
            <a:ext cx="1543794" cy="2053671"/>
          </a:xfrm>
          <a:prstGeom prst="rect">
            <a:avLst/>
          </a:prstGeom>
        </p:spPr>
      </p:pic>
      <p:pic>
        <p:nvPicPr>
          <p:cNvPr id="25" name="Рисунок 24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2986645" y="2286001"/>
            <a:ext cx="1543794" cy="2053671"/>
          </a:xfrm>
          <a:prstGeom prst="rect">
            <a:avLst/>
          </a:prstGeom>
        </p:spPr>
      </p:pic>
      <p:pic>
        <p:nvPicPr>
          <p:cNvPr id="26" name="Рисунок 25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4459184" y="2286001"/>
            <a:ext cx="1543794" cy="2053671"/>
          </a:xfrm>
          <a:prstGeom prst="rect">
            <a:avLst/>
          </a:prstGeom>
        </p:spPr>
      </p:pic>
      <p:pic>
        <p:nvPicPr>
          <p:cNvPr id="27" name="Рисунок 26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5943600" y="2286000"/>
            <a:ext cx="1543794" cy="2053671"/>
          </a:xfrm>
          <a:prstGeom prst="rect">
            <a:avLst/>
          </a:prstGeom>
        </p:spPr>
      </p:pic>
      <p:pic>
        <p:nvPicPr>
          <p:cNvPr id="28" name="Рисунок 27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7418122" y="2286001"/>
            <a:ext cx="1543794" cy="205367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17395" y="1960755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2019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24344" y="1957909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60764" y="1953999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46028" y="1945996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01669" y="1933537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2023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875911" y="1938389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2024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6200" y="228600"/>
            <a:ext cx="8991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rgbClr val="9D03A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Обеспечить изучение на достойном уровне предметной области «Технология» на базе школ и детских технопарков «</a:t>
            </a:r>
            <a:r>
              <a:rPr kumimoji="0" lang="ru-RU" sz="3000" b="1" i="0" u="none" strike="noStrike" cap="none" normalizeH="0" baseline="0" dirty="0" err="1">
                <a:ln>
                  <a:noFill/>
                </a:ln>
                <a:solidFill>
                  <a:srgbClr val="9D03A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Кванториум</a:t>
            </a: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rgbClr val="9D03A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9D0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9166" y="2564708"/>
            <a:ext cx="14606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10</a:t>
            </a:r>
            <a:r>
              <a:rPr lang="ru-RU" b="1" dirty="0">
                <a:solidFill>
                  <a:srgbClr val="80008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субъектов РФ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73477" y="2550855"/>
            <a:ext cx="14606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lang="ru-RU" b="1" dirty="0">
                <a:solidFill>
                  <a:srgbClr val="80008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субъектов РФ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34143" y="2538980"/>
            <a:ext cx="14606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35</a:t>
            </a:r>
            <a:r>
              <a:rPr lang="ru-RU" b="1" dirty="0">
                <a:solidFill>
                  <a:srgbClr val="80008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субъектов РФ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42309" y="2527103"/>
            <a:ext cx="14606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5</a:t>
            </a:r>
            <a:r>
              <a: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lang="ru-RU" b="1" dirty="0">
                <a:solidFill>
                  <a:srgbClr val="80008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субъектов РФ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14850" y="2515228"/>
            <a:ext cx="14606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65</a:t>
            </a:r>
          </a:p>
          <a:p>
            <a:pPr algn="ctr"/>
            <a:r>
              <a:rPr lang="ru-RU" b="1" dirty="0">
                <a:solidFill>
                  <a:srgbClr val="80008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субъектов РФ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487389" y="2503353"/>
            <a:ext cx="14606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Все</a:t>
            </a:r>
            <a:r>
              <a:rPr lang="ru-RU" b="1" dirty="0">
                <a:solidFill>
                  <a:srgbClr val="80008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субъекты РФ</a:t>
            </a:r>
            <a:endParaRPr lang="ru-RU" b="1" dirty="0">
              <a:solidFill>
                <a:srgbClr val="800080"/>
              </a:solidFill>
            </a:endParaRPr>
          </a:p>
        </p:txBody>
      </p:sp>
      <p:pic>
        <p:nvPicPr>
          <p:cNvPr id="3075" name="Picture 3" descr="C:\Users\ВК\Desktop\moderm-landing-page-template\474.jpg"/>
          <p:cNvPicPr>
            <a:picLocks noChangeAspect="1" noChangeArrowheads="1"/>
          </p:cNvPicPr>
          <p:nvPr/>
        </p:nvPicPr>
        <p:blipFill>
          <a:blip r:embed="rId5" cstate="print"/>
          <a:srcRect l="35600" t="32123" r="9680" b="29600"/>
          <a:stretch>
            <a:fillRect/>
          </a:stretch>
        </p:blipFill>
        <p:spPr bwMode="auto">
          <a:xfrm>
            <a:off x="990600" y="4112753"/>
            <a:ext cx="4114800" cy="2442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" name="Рисунок 46" descr="11621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798" y="5025359"/>
            <a:ext cx="3048000" cy="16258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64033" y="32658"/>
            <a:ext cx="7239003" cy="1698171"/>
          </a:xfrm>
          <a:prstGeom prst="rect">
            <a:avLst/>
          </a:prstGeom>
        </p:spPr>
      </p:pic>
      <p:pic>
        <p:nvPicPr>
          <p:cNvPr id="5" name="Рисунок 4" descr="26415df10237.jpg"/>
          <p:cNvPicPr>
            <a:picLocks noChangeAspect="1"/>
          </p:cNvPicPr>
          <p:nvPr/>
        </p:nvPicPr>
        <p:blipFill>
          <a:blip r:embed="rId3" cstate="print"/>
          <a:srcRect l="33673" r="33021" b="21030"/>
          <a:stretch>
            <a:fillRect/>
          </a:stretch>
        </p:blipFill>
        <p:spPr>
          <a:xfrm>
            <a:off x="6466112" y="348343"/>
            <a:ext cx="2677888" cy="65096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1371" y="245903"/>
            <a:ext cx="571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Разработать систему методов и критерии качества общего образования на основе международных исследований</a:t>
            </a:r>
          </a:p>
        </p:txBody>
      </p:sp>
      <p:pic>
        <p:nvPicPr>
          <p:cNvPr id="12" name="Рисунок 11" descr="18b07011334f027370f72a6891e29b14.png"/>
          <p:cNvPicPr>
            <a:picLocks noChangeAspect="1"/>
          </p:cNvPicPr>
          <p:nvPr/>
        </p:nvPicPr>
        <p:blipFill>
          <a:blip r:embed="rId4" cstate="print"/>
          <a:srcRect l="50716" t="40173" r="24875" b="32941"/>
          <a:stretch>
            <a:fillRect/>
          </a:stretch>
        </p:blipFill>
        <p:spPr>
          <a:xfrm>
            <a:off x="-1856" y="166302"/>
            <a:ext cx="1068659" cy="115388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-21772" y="111641"/>
            <a:ext cx="1117805" cy="1224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31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декабря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2019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18" name="Рисунок 17" descr="6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4920" y="1303509"/>
            <a:ext cx="7239003" cy="1698171"/>
          </a:xfrm>
          <a:prstGeom prst="rect">
            <a:avLst/>
          </a:prstGeom>
        </p:spPr>
      </p:pic>
      <p:pic>
        <p:nvPicPr>
          <p:cNvPr id="19" name="Рисунок 18" descr="6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53147" y="2585493"/>
            <a:ext cx="7239003" cy="1698171"/>
          </a:xfrm>
          <a:prstGeom prst="rect">
            <a:avLst/>
          </a:prstGeom>
        </p:spPr>
      </p:pic>
      <p:pic>
        <p:nvPicPr>
          <p:cNvPr id="20" name="Рисунок 19" descr="6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64033" y="3867230"/>
            <a:ext cx="7239003" cy="1698171"/>
          </a:xfrm>
          <a:prstGeom prst="rect">
            <a:avLst/>
          </a:prstGeom>
        </p:spPr>
      </p:pic>
      <p:pic>
        <p:nvPicPr>
          <p:cNvPr id="21" name="Рисунок 20" descr="6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4919" y="5149219"/>
            <a:ext cx="7239003" cy="169817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127051" y="1452705"/>
            <a:ext cx="474034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Провести оценку качества образования не менее чем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25%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всех российских школ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0" y="1371600"/>
            <a:ext cx="1068659" cy="1224951"/>
            <a:chOff x="-54430" y="1229845"/>
            <a:chExt cx="1068659" cy="1224951"/>
          </a:xfrm>
        </p:grpSpPr>
        <p:pic>
          <p:nvPicPr>
            <p:cNvPr id="22" name="Рисунок 21" descr="18b07011334f027370f72a6891e29b14.png"/>
            <p:cNvPicPr>
              <a:picLocks noChangeAspect="1"/>
            </p:cNvPicPr>
            <p:nvPr/>
          </p:nvPicPr>
          <p:blipFill>
            <a:blip r:embed="rId4" cstate="print"/>
            <a:srcRect l="50716" t="40173" r="24875" b="32941"/>
            <a:stretch>
              <a:fillRect/>
            </a:stretch>
          </p:blipFill>
          <p:spPr>
            <a:xfrm>
              <a:off x="-54430" y="1295395"/>
              <a:ext cx="1068659" cy="1153886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1" y="1229845"/>
              <a:ext cx="1005140" cy="1224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30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 </a:t>
              </a:r>
              <a:b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</a:b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апреля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2021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-2943" y="2693583"/>
            <a:ext cx="1088729" cy="1224951"/>
            <a:chOff x="-57373" y="2488030"/>
            <a:chExt cx="1088729" cy="1224951"/>
          </a:xfrm>
        </p:grpSpPr>
        <p:pic>
          <p:nvPicPr>
            <p:cNvPr id="27" name="Рисунок 26" descr="18b07011334f027370f72a6891e29b14.png"/>
            <p:cNvPicPr>
              <a:picLocks noChangeAspect="1"/>
            </p:cNvPicPr>
            <p:nvPr/>
          </p:nvPicPr>
          <p:blipFill>
            <a:blip r:embed="rId4" cstate="print"/>
            <a:srcRect l="50716" t="40173" r="24875" b="32941"/>
            <a:stretch>
              <a:fillRect/>
            </a:stretch>
          </p:blipFill>
          <p:spPr>
            <a:xfrm>
              <a:off x="-57373" y="2542947"/>
              <a:ext cx="1068659" cy="1153886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-53165" y="2488030"/>
              <a:ext cx="1084521" cy="1224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29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/>
              </a:r>
              <a:b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</a:b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апреля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2022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118190" y="2807856"/>
            <a:ext cx="474034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Провести оценку качества образования не менее чем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50%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всех российских школ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-2943" y="3941143"/>
            <a:ext cx="1068659" cy="1240702"/>
            <a:chOff x="-57373" y="3746223"/>
            <a:chExt cx="1068659" cy="1240702"/>
          </a:xfrm>
        </p:grpSpPr>
        <p:pic>
          <p:nvPicPr>
            <p:cNvPr id="30" name="Рисунок 29" descr="18b07011334f027370f72a6891e29b14.png"/>
            <p:cNvPicPr>
              <a:picLocks noChangeAspect="1"/>
            </p:cNvPicPr>
            <p:nvPr/>
          </p:nvPicPr>
          <p:blipFill>
            <a:blip r:embed="rId4" cstate="print"/>
            <a:srcRect l="50716" t="40173" r="24875" b="32941"/>
            <a:stretch>
              <a:fillRect/>
            </a:stretch>
          </p:blipFill>
          <p:spPr>
            <a:xfrm>
              <a:off x="-57373" y="3833039"/>
              <a:ext cx="1068659" cy="1153886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0" y="3746223"/>
              <a:ext cx="1002197" cy="1224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28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/>
              </a:r>
              <a:b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</a:b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апреля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2023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-2943" y="5270217"/>
            <a:ext cx="1068659" cy="1224951"/>
            <a:chOff x="-57373" y="5085930"/>
            <a:chExt cx="1068659" cy="1224951"/>
          </a:xfrm>
        </p:grpSpPr>
        <p:pic>
          <p:nvPicPr>
            <p:cNvPr id="32" name="Рисунок 31" descr="18b07011334f027370f72a6891e29b14.png"/>
            <p:cNvPicPr>
              <a:picLocks noChangeAspect="1"/>
            </p:cNvPicPr>
            <p:nvPr/>
          </p:nvPicPr>
          <p:blipFill>
            <a:blip r:embed="rId4" cstate="print"/>
            <a:srcRect l="50716" t="40173" r="24875" b="32941"/>
            <a:stretch>
              <a:fillRect/>
            </a:stretch>
          </p:blipFill>
          <p:spPr>
            <a:xfrm>
              <a:off x="-57373" y="5087682"/>
              <a:ext cx="1068659" cy="1153886"/>
            </a:xfrm>
            <a:prstGeom prst="rect">
              <a:avLst/>
            </a:prstGeom>
          </p:spPr>
        </p:pic>
        <p:sp>
          <p:nvSpPr>
            <p:cNvPr id="33" name="Прямоугольник 32"/>
            <p:cNvSpPr/>
            <p:nvPr/>
          </p:nvSpPr>
          <p:spPr>
            <a:xfrm>
              <a:off x="0" y="5085930"/>
              <a:ext cx="1002197" cy="1224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30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/>
              </a:r>
              <a:b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</a:b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апреля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2024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07564" y="4115666"/>
            <a:ext cx="474034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Провести оценку качества образования не менее чем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75%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всех российских школ 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86293" y="5370312"/>
            <a:ext cx="4740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Провести оценку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качества образования во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всех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российских школах</a:t>
            </a:r>
          </a:p>
        </p:txBody>
      </p:sp>
      <p:pic>
        <p:nvPicPr>
          <p:cNvPr id="4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5952" y="183158"/>
            <a:ext cx="1263632" cy="3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1167" y="6525564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6063343" y="1937658"/>
            <a:ext cx="1186543" cy="1578429"/>
          </a:xfrm>
          <a:prstGeom prst="rect">
            <a:avLst/>
          </a:prstGeom>
        </p:spPr>
      </p:pic>
      <p:pic>
        <p:nvPicPr>
          <p:cNvPr id="39" name="Рисунок 38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3298371" y="1981200"/>
            <a:ext cx="1186543" cy="1578429"/>
          </a:xfrm>
          <a:prstGeom prst="rect">
            <a:avLst/>
          </a:prstGeom>
        </p:spPr>
      </p:pic>
      <p:pic>
        <p:nvPicPr>
          <p:cNvPr id="35" name="Рисунок 34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533400" y="1981200"/>
            <a:ext cx="1186543" cy="1578429"/>
          </a:xfrm>
          <a:prstGeom prst="rect">
            <a:avLst/>
          </a:prstGeom>
        </p:spPr>
      </p:pic>
      <p:pic>
        <p:nvPicPr>
          <p:cNvPr id="38" name="Рисунок 37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49390" t="66105" r="-5030" b="-4762"/>
          <a:stretch>
            <a:fillRect/>
          </a:stretch>
        </p:blipFill>
        <p:spPr>
          <a:xfrm>
            <a:off x="1872341" y="2055284"/>
            <a:ext cx="1382486" cy="1569667"/>
          </a:xfrm>
          <a:prstGeom prst="rect">
            <a:avLst/>
          </a:prstGeom>
        </p:spPr>
      </p:pic>
      <p:pic>
        <p:nvPicPr>
          <p:cNvPr id="37" name="Рисунок 36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49390" t="66105" r="-5030" b="-4762"/>
          <a:stretch>
            <a:fillRect/>
          </a:stretch>
        </p:blipFill>
        <p:spPr>
          <a:xfrm>
            <a:off x="4659084" y="2033507"/>
            <a:ext cx="1382486" cy="1569667"/>
          </a:xfrm>
          <a:prstGeom prst="rect">
            <a:avLst/>
          </a:prstGeom>
        </p:spPr>
      </p:pic>
      <p:pic>
        <p:nvPicPr>
          <p:cNvPr id="36" name="Рисунок 35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49390" t="66105" r="-5030" b="-4762"/>
          <a:stretch>
            <a:fillRect/>
          </a:stretch>
        </p:blipFill>
        <p:spPr>
          <a:xfrm>
            <a:off x="7402285" y="2000849"/>
            <a:ext cx="1382486" cy="1569667"/>
          </a:xfrm>
          <a:prstGeom prst="rect">
            <a:avLst/>
          </a:prstGeom>
        </p:spPr>
      </p:pic>
      <p:pic>
        <p:nvPicPr>
          <p:cNvPr id="4" name="Рисунок 3" descr="6cp5E99g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76" y="3294678"/>
            <a:ext cx="1375318" cy="1375318"/>
          </a:xfrm>
          <a:prstGeom prst="rect">
            <a:avLst/>
          </a:prstGeom>
        </p:spPr>
      </p:pic>
      <p:pic>
        <p:nvPicPr>
          <p:cNvPr id="5" name="Рисунок 4" descr="6cp5E99g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6147" y="3283793"/>
            <a:ext cx="1375318" cy="1375318"/>
          </a:xfrm>
          <a:prstGeom prst="rect">
            <a:avLst/>
          </a:prstGeom>
        </p:spPr>
      </p:pic>
      <p:pic>
        <p:nvPicPr>
          <p:cNvPr id="6" name="Рисунок 5" descr="6cp5E99g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6862" y="3262021"/>
            <a:ext cx="1375318" cy="1375318"/>
          </a:xfrm>
          <a:prstGeom prst="rect">
            <a:avLst/>
          </a:prstGeom>
        </p:spPr>
      </p:pic>
      <p:pic>
        <p:nvPicPr>
          <p:cNvPr id="7" name="Рисунок 6" descr="6cp5E99g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9348" y="3251136"/>
            <a:ext cx="1375318" cy="1375318"/>
          </a:xfrm>
          <a:prstGeom prst="rect">
            <a:avLst/>
          </a:prstGeom>
        </p:spPr>
      </p:pic>
      <p:pic>
        <p:nvPicPr>
          <p:cNvPr id="8" name="Рисунок 7" descr="6cp5E99g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9176" y="3218478"/>
            <a:ext cx="1375318" cy="1375318"/>
          </a:xfrm>
          <a:prstGeom prst="rect">
            <a:avLst/>
          </a:prstGeom>
        </p:spPr>
      </p:pic>
      <p:pic>
        <p:nvPicPr>
          <p:cNvPr id="9" name="Рисунок 8" descr="6cp5E99g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0776" y="3207592"/>
            <a:ext cx="1375318" cy="13753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9227" y="3733567"/>
            <a:ext cx="7553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2019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83483" y="3722680"/>
            <a:ext cx="7553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76854" y="3700908"/>
            <a:ext cx="7553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15795" y="3690021"/>
            <a:ext cx="7553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09169" y="3679137"/>
            <a:ext cx="7553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2023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8997" y="3657366"/>
            <a:ext cx="7553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2024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6164" y="975203"/>
            <a:ext cx="7619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Открыть новые классы на конкретное количество </a:t>
            </a:r>
            <a:br>
              <a:rPr lang="ru-RU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детей в сельских школах и поселках городского типа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8673" y="2079565"/>
            <a:ext cx="9046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1,6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600" y="152400"/>
            <a:ext cx="6345373" cy="687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spc="50" normalizeH="0" baseline="0" noProof="0" dirty="0">
                <a:ln w="11430"/>
                <a:solidFill>
                  <a:srgbClr val="9D03A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проекта</a:t>
            </a:r>
            <a:endParaRPr kumimoji="0" lang="en-US" sz="5400" b="1" i="0" u="none" strike="noStrike" kern="1200" spc="50" normalizeH="0" baseline="0" noProof="0" dirty="0">
              <a:ln w="11430"/>
              <a:solidFill>
                <a:srgbClr val="9D03A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1556" y="2068679"/>
            <a:ext cx="9046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8,1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512094" y="2068677"/>
            <a:ext cx="8404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14,6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860270" y="2090450"/>
            <a:ext cx="9046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17,8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243033" y="2068679"/>
            <a:ext cx="9046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660722" y="2057792"/>
            <a:ext cx="9046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</a:p>
        </p:txBody>
      </p:sp>
      <p:pic>
        <p:nvPicPr>
          <p:cNvPr id="34" name="Рисунок 33" descr="icon-sty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029200"/>
            <a:ext cx="527685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5181600"/>
            <a:ext cx="1578429" cy="43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8478" y="5960772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1114626908.png"/>
          <p:cNvPicPr>
            <a:picLocks noChangeAspect="1"/>
          </p:cNvPicPr>
          <p:nvPr/>
        </p:nvPicPr>
        <p:blipFill>
          <a:blip r:embed="rId7" cstate="print"/>
          <a:srcRect r="8461"/>
          <a:stretch>
            <a:fillRect/>
          </a:stretch>
        </p:blipFill>
        <p:spPr>
          <a:xfrm>
            <a:off x="7478487" y="0"/>
            <a:ext cx="1665518" cy="16915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aching-and-education-1.jpg"/>
          <p:cNvPicPr>
            <a:picLocks noChangeAspect="1"/>
          </p:cNvPicPr>
          <p:nvPr/>
        </p:nvPicPr>
        <p:blipFill>
          <a:blip r:embed="rId2" cstate="print"/>
          <a:srcRect l="2857"/>
          <a:stretch>
            <a:fillRect/>
          </a:stretch>
        </p:blipFill>
        <p:spPr>
          <a:xfrm>
            <a:off x="-4" y="4742864"/>
            <a:ext cx="4887690" cy="2115136"/>
          </a:xfrm>
          <a:prstGeom prst="rect">
            <a:avLst/>
          </a:prstGeom>
        </p:spPr>
      </p:pic>
      <p:pic>
        <p:nvPicPr>
          <p:cNvPr id="5" name="Рисунок 4" descr="teaching-and-education-1.jpg"/>
          <p:cNvPicPr>
            <a:picLocks noChangeAspect="1"/>
          </p:cNvPicPr>
          <p:nvPr/>
        </p:nvPicPr>
        <p:blipFill>
          <a:blip r:embed="rId2" cstate="print"/>
          <a:srcRect r="22955"/>
          <a:stretch>
            <a:fillRect/>
          </a:stretch>
        </p:blipFill>
        <p:spPr>
          <a:xfrm flipH="1">
            <a:off x="4887684" y="4742864"/>
            <a:ext cx="4256315" cy="211513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19617" y="1016530"/>
          <a:ext cx="4195784" cy="2957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5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58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8006A6"/>
                          </a:solidFill>
                          <a:latin typeface="Arial" pitchFamily="34" charset="0"/>
                          <a:cs typeface="Arial" pitchFamily="34" charset="0"/>
                        </a:rPr>
                        <a:t>1 сентября</a:t>
                      </a:r>
                      <a:r>
                        <a:rPr lang="ru-RU" sz="1600" b="1" baseline="0" dirty="0">
                          <a:solidFill>
                            <a:srgbClr val="8006A6"/>
                          </a:solidFill>
                          <a:latin typeface="Arial" pitchFamily="34" charset="0"/>
                          <a:cs typeface="Arial" pitchFamily="34" charset="0"/>
                        </a:rPr>
                        <a:t> 2021</a:t>
                      </a:r>
                      <a:endParaRPr lang="ru-RU" sz="1600" b="1" dirty="0">
                        <a:solidFill>
                          <a:srgbClr val="8006A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0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C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Организовать во всех субъектах РФ систему повышения квалификации учителей предметной области «Технология» на базе школ, технопарков «</a:t>
                      </a:r>
                      <a:r>
                        <a:rPr lang="ru-RU" sz="1600" b="1" kern="1200" dirty="0" err="1">
                          <a:solidFill>
                            <a:srgbClr val="FFC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Кванториум</a:t>
                      </a:r>
                      <a:r>
                        <a:rPr lang="ru-RU" sz="1600" b="1" kern="1200" dirty="0">
                          <a:solidFill>
                            <a:srgbClr val="FFC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 </a:t>
                      </a:r>
                      <a:br>
                        <a:rPr lang="ru-RU" sz="1600" b="1" kern="1200" dirty="0">
                          <a:solidFill>
                            <a:srgbClr val="FFC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kern="1200" dirty="0">
                          <a:solidFill>
                            <a:srgbClr val="FFC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организаций, которые осуществляют деятельность по программам СПО </a:t>
                      </a:r>
                      <a:br>
                        <a:rPr lang="ru-RU" sz="1600" b="1" kern="1200" dirty="0">
                          <a:solidFill>
                            <a:srgbClr val="FFC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kern="1200" dirty="0">
                          <a:solidFill>
                            <a:srgbClr val="FFC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ВПО, предприятий реального сектора экономики</a:t>
                      </a:r>
                      <a:endParaRPr lang="ru-RU" sz="1600" b="1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E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85057" y="439058"/>
          <a:ext cx="4288972" cy="4100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9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89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FFC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 декабря 2020</a:t>
                      </a:r>
                      <a:endParaRPr lang="ru-RU" sz="16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D0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65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8006A6"/>
                          </a:solidFill>
                          <a:latin typeface="Arial" pitchFamily="34" charset="0"/>
                          <a:cs typeface="Arial" pitchFamily="34" charset="0"/>
                        </a:rPr>
                        <a:t>Сформировать систему функционирования школьных психологических служб </a:t>
                      </a:r>
                      <a:br>
                        <a:rPr lang="ru-RU" sz="1600" b="1" dirty="0">
                          <a:solidFill>
                            <a:srgbClr val="8006A6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dirty="0">
                          <a:solidFill>
                            <a:srgbClr val="8006A6"/>
                          </a:solidFill>
                          <a:latin typeface="Arial" pitchFamily="34" charset="0"/>
                          <a:cs typeface="Arial" pitchFamily="34" charset="0"/>
                        </a:rPr>
                        <a:t>не менее чем в 5 субъектах РФ</a:t>
                      </a:r>
                      <a:endParaRPr lang="ru-RU" sz="1600" dirty="0"/>
                    </a:p>
                  </a:txBody>
                  <a:tcPr>
                    <a:solidFill>
                      <a:srgbClr val="EED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65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8006A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Создать систему </a:t>
                      </a:r>
                      <a:br>
                        <a:rPr lang="ru-RU" sz="1600" b="1" kern="1200" dirty="0">
                          <a:solidFill>
                            <a:srgbClr val="8006A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kern="1200" dirty="0">
                          <a:solidFill>
                            <a:srgbClr val="8006A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сотрудничеству школы </a:t>
                      </a:r>
                      <a:br>
                        <a:rPr lang="ru-RU" sz="1600" b="1" kern="1200" dirty="0">
                          <a:solidFill>
                            <a:srgbClr val="8006A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kern="1200" dirty="0">
                          <a:solidFill>
                            <a:srgbClr val="8006A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общественно-деловыми объединениями</a:t>
                      </a:r>
                      <a:endParaRPr lang="ru-RU" sz="1600" dirty="0"/>
                    </a:p>
                  </a:txBody>
                  <a:tcPr>
                    <a:solidFill>
                      <a:srgbClr val="EED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8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8006A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Создать систему участия представителей работодателей </a:t>
                      </a:r>
                      <a:br>
                        <a:rPr lang="ru-RU" sz="1600" b="1" kern="1200" dirty="0">
                          <a:solidFill>
                            <a:srgbClr val="8006A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kern="1200" dirty="0">
                          <a:solidFill>
                            <a:srgbClr val="8006A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принятии решений,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8006A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которые касаются вопросов управления школ и обновления программ</a:t>
                      </a:r>
                      <a:endParaRPr lang="ru-RU" sz="1600" dirty="0"/>
                    </a:p>
                  </a:txBody>
                  <a:tcPr>
                    <a:solidFill>
                      <a:srgbClr val="EED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074" y="4202563"/>
            <a:ext cx="1010920" cy="27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308764" y="195947"/>
            <a:ext cx="4835236" cy="687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50" dirty="0">
                <a:ln w="11430"/>
                <a:solidFill>
                  <a:srgbClr val="9D03A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Цели проекта</a:t>
            </a:r>
            <a:endParaRPr lang="en-US" sz="4800" b="1" spc="50" dirty="0">
              <a:ln w="11430"/>
              <a:solidFill>
                <a:srgbClr val="9D03A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9473" y="4232563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1005</TotalTime>
  <Words>392</Words>
  <Application>Microsoft Office PowerPoint</Application>
  <PresentationFormat>Экран (4:3)</PresentationFormat>
  <Paragraphs>138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Современная школа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Современная школа</vt:lpstr>
      <vt:lpstr>Слайд 14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ws301</cp:lastModifiedBy>
  <cp:revision>108</cp:revision>
  <dcterms:created xsi:type="dcterms:W3CDTF">2016-11-18T14:12:19Z</dcterms:created>
  <dcterms:modified xsi:type="dcterms:W3CDTF">2019-08-14T02:51:01Z</dcterms:modified>
</cp:coreProperties>
</file>