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8"/>
  </p:handoutMasterIdLst>
  <p:sldIdLst>
    <p:sldId id="256" r:id="rId2"/>
    <p:sldId id="268" r:id="rId3"/>
    <p:sldId id="275" r:id="rId4"/>
    <p:sldId id="272" r:id="rId5"/>
    <p:sldId id="270" r:id="rId6"/>
    <p:sldId id="278" r:id="rId7"/>
    <p:sldId id="280" r:id="rId8"/>
    <p:sldId id="277" r:id="rId9"/>
    <p:sldId id="284" r:id="rId10"/>
    <p:sldId id="285" r:id="rId11"/>
    <p:sldId id="276" r:id="rId12"/>
    <p:sldId id="286" r:id="rId13"/>
    <p:sldId id="287" r:id="rId14"/>
    <p:sldId id="288" r:id="rId15"/>
    <p:sldId id="289" r:id="rId16"/>
    <p:sldId id="27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A5BF"/>
    <a:srgbClr val="F9D600"/>
    <a:srgbClr val="F28104"/>
    <a:srgbClr val="B1DEE9"/>
    <a:srgbClr val="FFB742"/>
    <a:srgbClr val="7EC234"/>
    <a:srgbClr val="03A10B"/>
    <a:srgbClr val="97000B"/>
    <a:srgbClr val="324057"/>
    <a:srgbClr val="007CC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97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29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33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1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6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8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897"/>
          <a:stretch>
            <a:fillRect/>
          </a:stretch>
        </p:blipFill>
        <p:spPr>
          <a:xfrm>
            <a:off x="2" y="0"/>
            <a:ext cx="9143998" cy="6385034"/>
          </a:xfrm>
          <a:prstGeom prst="rect">
            <a:avLst/>
          </a:prstGeom>
        </p:spPr>
      </p:pic>
      <p:pic>
        <p:nvPicPr>
          <p:cNvPr id="11" name="Рисунок 10" descr="a46d819b2dc7a711da5ff65ad8ba5bb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31076"/>
            <a:ext cx="3847643" cy="6858000"/>
          </a:xfrm>
          <a:prstGeom prst="rect">
            <a:avLst/>
          </a:prstGeom>
        </p:spPr>
      </p:pic>
      <p:pic>
        <p:nvPicPr>
          <p:cNvPr id="15" name="Рисунок 14" descr="bubble-2244298_128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53000" y="3352800"/>
            <a:ext cx="2873829" cy="2873829"/>
          </a:xfrm>
          <a:prstGeom prst="rect">
            <a:avLst/>
          </a:prstGeom>
        </p:spPr>
      </p:pic>
      <p:pic>
        <p:nvPicPr>
          <p:cNvPr id="7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70050" y="4669968"/>
            <a:ext cx="2077898" cy="257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1524000" y="533400"/>
            <a:ext cx="7620000" cy="230832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7200" b="1" dirty="0" smtClean="0">
                <a:ln w="11430"/>
                <a:solidFill>
                  <a:srgbClr val="F2810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Успех каждого </a:t>
            </a:r>
            <a:br>
              <a:rPr lang="ru-RU" sz="7200" b="1" dirty="0" smtClean="0">
                <a:ln w="11430"/>
                <a:solidFill>
                  <a:srgbClr val="F2810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ru-RU" sz="7200" b="1" dirty="0" smtClean="0">
                <a:ln w="11430"/>
                <a:solidFill>
                  <a:srgbClr val="F2810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ребенка</a:t>
            </a:r>
            <a:endParaRPr lang="ru-RU" sz="7200" b="1" dirty="0">
              <a:ln w="11430"/>
              <a:solidFill>
                <a:srgbClr val="F28104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13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98650" y="4136568"/>
            <a:ext cx="1702796" cy="469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19"/>
          <p:cNvSpPr/>
          <p:nvPr/>
        </p:nvSpPr>
        <p:spPr>
          <a:xfrm>
            <a:off x="2412125" y="6211669"/>
            <a:ext cx="673187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Федеральный проект № 2</a:t>
            </a:r>
            <a:endParaRPr lang="ru-RU" sz="3600" b="1" cap="none" spc="0" dirty="0">
              <a:ln w="1905"/>
              <a:solidFill>
                <a:schemeClr val="accent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86163" y="0"/>
            <a:ext cx="678425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400" b="1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Цели проекта</a:t>
            </a:r>
            <a:endParaRPr lang="ru-RU" sz="4400" b="1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10358" y="845225"/>
          <a:ext cx="3137339" cy="15697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1373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2019</a:t>
                      </a:r>
                      <a:endParaRPr lang="ru-RU" sz="24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110</a:t>
                      </a:r>
                      <a:r>
                        <a:rPr lang="ru-RU" sz="16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парков «Кванториум»</a:t>
                      </a:r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15 мобильных технопарков</a:t>
                      </a:r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385 тыс. детей</a:t>
                      </a:r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6553200" y="1066800"/>
            <a:ext cx="260130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37A5BF"/>
                </a:solidFill>
                <a:latin typeface="Arial" pitchFamily="34" charset="0"/>
                <a:cs typeface="Arial" pitchFamily="34" charset="0"/>
              </a:rPr>
              <a:t>Создать  детские парки «Кванториум»</a:t>
            </a:r>
            <a:br>
              <a:rPr lang="ru-RU" sz="2000" b="1" dirty="0" smtClean="0">
                <a:solidFill>
                  <a:srgbClr val="37A5BF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37A5BF"/>
                </a:solidFill>
                <a:latin typeface="Arial" pitchFamily="34" charset="0"/>
                <a:cs typeface="Arial" pitchFamily="34" charset="0"/>
              </a:rPr>
              <a:t> и мобильные технопарки «Кванториум» </a:t>
            </a:r>
            <a:br>
              <a:rPr lang="ru-RU" sz="2000" b="1" dirty="0" smtClean="0">
                <a:solidFill>
                  <a:srgbClr val="37A5BF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37A5BF"/>
                </a:solidFill>
                <a:latin typeface="Arial" pitchFamily="34" charset="0"/>
                <a:cs typeface="Arial" pitchFamily="34" charset="0"/>
              </a:rPr>
              <a:t>для детей, </a:t>
            </a:r>
            <a:br>
              <a:rPr lang="ru-RU" sz="2000" b="1" dirty="0" smtClean="0">
                <a:solidFill>
                  <a:srgbClr val="37A5BF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37A5BF"/>
                </a:solidFill>
                <a:latin typeface="Arial" pitchFamily="34" charset="0"/>
                <a:cs typeface="Arial" pitchFamily="34" charset="0"/>
              </a:rPr>
              <a:t>проживающих </a:t>
            </a:r>
            <a:br>
              <a:rPr lang="ru-RU" sz="2000" b="1" dirty="0" smtClean="0">
                <a:solidFill>
                  <a:srgbClr val="37A5BF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37A5BF"/>
                </a:solidFill>
                <a:latin typeface="Arial" pitchFamily="34" charset="0"/>
                <a:cs typeface="Arial" pitchFamily="34" charset="0"/>
              </a:rPr>
              <a:t>в сельской местности </a:t>
            </a:r>
            <a:br>
              <a:rPr lang="ru-RU" sz="2000" b="1" dirty="0" smtClean="0">
                <a:solidFill>
                  <a:srgbClr val="37A5BF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37A5BF"/>
                </a:solidFill>
                <a:latin typeface="Arial" pitchFamily="34" charset="0"/>
                <a:cs typeface="Arial" pitchFamily="34" charset="0"/>
              </a:rPr>
              <a:t>и малых городах</a:t>
            </a:r>
            <a:endParaRPr lang="ru-RU" sz="2000" b="1" dirty="0">
              <a:solidFill>
                <a:srgbClr val="37A5B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10355" y="2526882"/>
          <a:ext cx="3137342" cy="161944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137342"/>
              </a:tblGrid>
              <a:tr h="471684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2020</a:t>
                      </a:r>
                      <a:endParaRPr lang="ru-RU" sz="2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82588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135</a:t>
                      </a:r>
                      <a:r>
                        <a:rPr lang="ru-RU" sz="16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парков «Кванториум»</a:t>
                      </a:r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82588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50 мобильных технопарков</a:t>
                      </a:r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82588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550 тыс. детей</a:t>
                      </a:r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94596" y="4241821"/>
          <a:ext cx="3153106" cy="15697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153106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2021</a:t>
                      </a:r>
                      <a:endParaRPr lang="ru-RU" sz="2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160</a:t>
                      </a:r>
                      <a:r>
                        <a:rPr lang="ru-RU" sz="16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парков «Кванториум»</a:t>
                      </a:r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115 мобильных</a:t>
                      </a:r>
                      <a:r>
                        <a:rPr lang="ru-RU" sz="16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технопарков</a:t>
                      </a:r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800 тыс. детей</a:t>
                      </a:r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3342291" y="858170"/>
          <a:ext cx="3137339" cy="155395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1373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2022</a:t>
                      </a:r>
                      <a:endParaRPr lang="ru-RU" sz="2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185</a:t>
                      </a:r>
                      <a:r>
                        <a:rPr lang="ru-RU" sz="16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парков «Кванториум»</a:t>
                      </a:r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180 мобильных технопарков</a:t>
                      </a:r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55074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950 тыс. детей</a:t>
                      </a:r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3342291" y="2522481"/>
          <a:ext cx="3153101" cy="163961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153101"/>
              </a:tblGrid>
              <a:tr h="394138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2023</a:t>
                      </a:r>
                      <a:endParaRPr lang="ru-RU" sz="2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94138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210</a:t>
                      </a:r>
                      <a:r>
                        <a:rPr lang="ru-RU" sz="16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парков «Кванториум»</a:t>
                      </a:r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94138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250 мобильных технопарков</a:t>
                      </a:r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94138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1,1 млн. детей</a:t>
                      </a:r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3342290" y="4240045"/>
          <a:ext cx="3153101" cy="15697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15310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2024</a:t>
                      </a:r>
                      <a:endParaRPr lang="ru-RU" sz="2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245</a:t>
                      </a:r>
                      <a:r>
                        <a:rPr lang="ru-RU" sz="16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парков «Кванториум»</a:t>
                      </a:r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340 мобильных технопарков</a:t>
                      </a:r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 млн. детей</a:t>
                      </a:r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3" name="Рисунок 12" descr="43Y58PICWr8gxrc958PIC6Xey_PIC2018.png"/>
          <p:cNvPicPr>
            <a:picLocks noChangeAspect="1"/>
          </p:cNvPicPr>
          <p:nvPr/>
        </p:nvPicPr>
        <p:blipFill>
          <a:blip r:embed="rId2" cstate="print"/>
          <a:srcRect l="50644" t="35502" r="1248" b="31566"/>
          <a:stretch>
            <a:fillRect/>
          </a:stretch>
        </p:blipFill>
        <p:spPr>
          <a:xfrm>
            <a:off x="6289686" y="4503198"/>
            <a:ext cx="2930514" cy="2654347"/>
          </a:xfrm>
          <a:prstGeom prst="rect">
            <a:avLst/>
          </a:prstGeom>
        </p:spPr>
      </p:pic>
      <p:pic>
        <p:nvPicPr>
          <p:cNvPr id="14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6248400"/>
            <a:ext cx="1560780" cy="193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691" y="6135880"/>
            <a:ext cx="1646694" cy="454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banner-folder-frame-glossy-picture-92881.png"/>
          <p:cNvPicPr>
            <a:picLocks noChangeAspect="1"/>
          </p:cNvPicPr>
          <p:nvPr/>
        </p:nvPicPr>
        <p:blipFill>
          <a:blip r:embed="rId2" cstate="print"/>
          <a:srcRect l="48095" t="70022" r="24643" b="2337"/>
          <a:stretch>
            <a:fillRect/>
          </a:stretch>
        </p:blipFill>
        <p:spPr>
          <a:xfrm>
            <a:off x="173426" y="1847603"/>
            <a:ext cx="3156858" cy="2150525"/>
          </a:xfrm>
          <a:prstGeom prst="rect">
            <a:avLst/>
          </a:prstGeom>
        </p:spPr>
      </p:pic>
      <p:pic>
        <p:nvPicPr>
          <p:cNvPr id="6" name="Рисунок 5" descr="banner-folder-frame-glossy-picture-92881.png"/>
          <p:cNvPicPr>
            <a:picLocks noChangeAspect="1"/>
          </p:cNvPicPr>
          <p:nvPr/>
        </p:nvPicPr>
        <p:blipFill>
          <a:blip r:embed="rId2" cstate="print"/>
          <a:srcRect l="48095" t="70022" r="24643" b="2337"/>
          <a:stretch>
            <a:fillRect/>
          </a:stretch>
        </p:blipFill>
        <p:spPr>
          <a:xfrm>
            <a:off x="2844181" y="1857364"/>
            <a:ext cx="3156858" cy="2150525"/>
          </a:xfrm>
          <a:prstGeom prst="rect">
            <a:avLst/>
          </a:prstGeom>
        </p:spPr>
      </p:pic>
      <p:pic>
        <p:nvPicPr>
          <p:cNvPr id="7" name="Рисунок 6" descr="banner-folder-frame-glossy-picture-92881.png"/>
          <p:cNvPicPr>
            <a:picLocks noChangeAspect="1"/>
          </p:cNvPicPr>
          <p:nvPr/>
        </p:nvPicPr>
        <p:blipFill>
          <a:blip r:embed="rId2" cstate="print"/>
          <a:srcRect l="48095" t="70022" r="24643" b="2337"/>
          <a:stretch>
            <a:fillRect/>
          </a:stretch>
        </p:blipFill>
        <p:spPr>
          <a:xfrm>
            <a:off x="5540083" y="1847603"/>
            <a:ext cx="3156858" cy="2150525"/>
          </a:xfrm>
          <a:prstGeom prst="rect">
            <a:avLst/>
          </a:prstGeom>
        </p:spPr>
      </p:pic>
      <p:pic>
        <p:nvPicPr>
          <p:cNvPr id="8" name="Рисунок 7" descr="banner-folder-frame-glossy-picture-92881.png"/>
          <p:cNvPicPr>
            <a:picLocks noChangeAspect="1"/>
          </p:cNvPicPr>
          <p:nvPr/>
        </p:nvPicPr>
        <p:blipFill>
          <a:blip r:embed="rId2" cstate="print"/>
          <a:srcRect l="48095" t="70022" r="24643" b="2337"/>
          <a:stretch>
            <a:fillRect/>
          </a:stretch>
        </p:blipFill>
        <p:spPr>
          <a:xfrm>
            <a:off x="1096082" y="4035628"/>
            <a:ext cx="3156858" cy="2150525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9" name="Рисунок 8" descr="banner-folder-frame-glossy-picture-92881.png"/>
          <p:cNvPicPr>
            <a:picLocks noChangeAspect="1"/>
          </p:cNvPicPr>
          <p:nvPr/>
        </p:nvPicPr>
        <p:blipFill>
          <a:blip r:embed="rId2" cstate="print"/>
          <a:srcRect l="48095" t="70022" r="24643" b="2337"/>
          <a:stretch>
            <a:fillRect/>
          </a:stretch>
        </p:blipFill>
        <p:spPr>
          <a:xfrm>
            <a:off x="3624184" y="4019863"/>
            <a:ext cx="3156858" cy="2150525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990600" y="1676400"/>
            <a:ext cx="755335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F28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  <a:cs typeface="Times New Roman"/>
              </a:rPr>
              <a:t>2020</a:t>
            </a:r>
            <a:endParaRPr lang="ru-RU" sz="1600" b="1" dirty="0">
              <a:solidFill>
                <a:srgbClr val="F281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657600" y="1676400"/>
            <a:ext cx="755335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F28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  <a:cs typeface="Times New Roman"/>
              </a:rPr>
              <a:t>2021</a:t>
            </a:r>
            <a:endParaRPr lang="ru-RU" sz="1600" b="1" dirty="0">
              <a:solidFill>
                <a:srgbClr val="F281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400800" y="1676400"/>
            <a:ext cx="755335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F28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  <a:cs typeface="Times New Roman"/>
              </a:rPr>
              <a:t>2022</a:t>
            </a:r>
            <a:endParaRPr lang="ru-RU" sz="1600" b="1" dirty="0">
              <a:solidFill>
                <a:srgbClr val="F281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905000" y="3810000"/>
            <a:ext cx="755335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F28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  <a:cs typeface="Times New Roman"/>
              </a:rPr>
              <a:t>2023</a:t>
            </a:r>
            <a:endParaRPr lang="ru-RU" sz="1600" b="1" dirty="0">
              <a:solidFill>
                <a:srgbClr val="F281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419600" y="3810000"/>
            <a:ext cx="755335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F28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  <a:cs typeface="Times New Roman"/>
              </a:rPr>
              <a:t>2024</a:t>
            </a:r>
            <a:endParaRPr lang="ru-RU" sz="1600" b="1" dirty="0">
              <a:solidFill>
                <a:srgbClr val="F281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89186" y="867130"/>
            <a:ext cx="870256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37A5BF"/>
                </a:solidFill>
                <a:latin typeface="Arial" pitchFamily="34" charset="0"/>
                <a:cs typeface="Arial" pitchFamily="34" charset="0"/>
              </a:rPr>
              <a:t>Организовать летние школы для детей и представителей молодежи из числа иностранных граждан</a:t>
            </a:r>
            <a:endParaRPr lang="ru-RU" sz="2200" b="1" dirty="0">
              <a:solidFill>
                <a:srgbClr val="37A5B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78553" y="2188066"/>
            <a:ext cx="189904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тыс. детей 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458696" y="2219597"/>
            <a:ext cx="189904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тыс. детей 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212405" y="2182808"/>
            <a:ext cx="189904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тыс. детей 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750762" y="4405747"/>
            <a:ext cx="189904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12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тыс. детей 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289008" y="4389981"/>
            <a:ext cx="189904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18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тыс. детей 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5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59" y="6530973"/>
            <a:ext cx="1371599" cy="170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5943600"/>
            <a:ext cx="1646694" cy="454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Прямоугольник 36"/>
          <p:cNvSpPr/>
          <p:nvPr/>
        </p:nvSpPr>
        <p:spPr>
          <a:xfrm>
            <a:off x="1160035" y="78830"/>
            <a:ext cx="678425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4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Цели проекта</a:t>
            </a:r>
            <a:endParaRPr lang="ru-RU" sz="4400" b="1" dirty="0">
              <a:ln w="1905"/>
              <a:solidFill>
                <a:schemeClr val="accent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  <a:cs typeface="Arial" charset="0"/>
            </a:endParaRPr>
          </a:p>
        </p:txBody>
      </p:sp>
      <p:pic>
        <p:nvPicPr>
          <p:cNvPr id="38" name="Рисунок 37" descr="43Y58PICWr8gxrc958PIC6Xey_PIC2018.png"/>
          <p:cNvPicPr>
            <a:picLocks noChangeAspect="1"/>
          </p:cNvPicPr>
          <p:nvPr/>
        </p:nvPicPr>
        <p:blipFill>
          <a:blip r:embed="rId5" cstate="print"/>
          <a:srcRect l="3624" t="3421" r="50644" b="63695"/>
          <a:stretch>
            <a:fillRect/>
          </a:stretch>
        </p:blipFill>
        <p:spPr>
          <a:xfrm>
            <a:off x="6362189" y="4183761"/>
            <a:ext cx="2781811" cy="267423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vector-banner-graphics-design-png-3.png"/>
          <p:cNvPicPr>
            <a:picLocks noChangeAspect="1"/>
          </p:cNvPicPr>
          <p:nvPr/>
        </p:nvPicPr>
        <p:blipFill>
          <a:blip r:embed="rId2" cstate="print"/>
          <a:srcRect l="55643" b="67143"/>
          <a:stretch>
            <a:fillRect/>
          </a:stretch>
        </p:blipFill>
        <p:spPr>
          <a:xfrm>
            <a:off x="630640" y="110362"/>
            <a:ext cx="2727434" cy="2253343"/>
          </a:xfrm>
          <a:prstGeom prst="rect">
            <a:avLst/>
          </a:prstGeom>
        </p:spPr>
      </p:pic>
      <p:pic>
        <p:nvPicPr>
          <p:cNvPr id="10" name="Рисунок 9" descr="vector-banner-graphics-design-png-3.png"/>
          <p:cNvPicPr>
            <a:picLocks noChangeAspect="1"/>
          </p:cNvPicPr>
          <p:nvPr/>
        </p:nvPicPr>
        <p:blipFill>
          <a:blip r:embed="rId2" cstate="print"/>
          <a:srcRect l="55643" b="67143"/>
          <a:stretch>
            <a:fillRect/>
          </a:stretch>
        </p:blipFill>
        <p:spPr>
          <a:xfrm>
            <a:off x="3337051" y="110362"/>
            <a:ext cx="2727434" cy="2253343"/>
          </a:xfrm>
          <a:prstGeom prst="rect">
            <a:avLst/>
          </a:prstGeom>
        </p:spPr>
      </p:pic>
      <p:pic>
        <p:nvPicPr>
          <p:cNvPr id="11" name="Рисунок 10" descr="vector-banner-graphics-design-png-3.png"/>
          <p:cNvPicPr>
            <a:picLocks noChangeAspect="1"/>
          </p:cNvPicPr>
          <p:nvPr/>
        </p:nvPicPr>
        <p:blipFill>
          <a:blip r:embed="rId2" cstate="print"/>
          <a:srcRect l="55643" b="67143"/>
          <a:stretch>
            <a:fillRect/>
          </a:stretch>
        </p:blipFill>
        <p:spPr>
          <a:xfrm>
            <a:off x="6048721" y="94596"/>
            <a:ext cx="2727434" cy="2253343"/>
          </a:xfrm>
          <a:prstGeom prst="rect">
            <a:avLst/>
          </a:prstGeom>
        </p:spPr>
      </p:pic>
      <p:pic>
        <p:nvPicPr>
          <p:cNvPr id="12" name="Рисунок 11" descr="vector-banner-graphics-design-png-3.png"/>
          <p:cNvPicPr>
            <a:picLocks noChangeAspect="1"/>
          </p:cNvPicPr>
          <p:nvPr/>
        </p:nvPicPr>
        <p:blipFill>
          <a:blip r:embed="rId2" cstate="print"/>
          <a:srcRect l="55643" b="67143"/>
          <a:stretch>
            <a:fillRect/>
          </a:stretch>
        </p:blipFill>
        <p:spPr>
          <a:xfrm>
            <a:off x="3337053" y="2312282"/>
            <a:ext cx="2727434" cy="2253343"/>
          </a:xfrm>
          <a:prstGeom prst="rect">
            <a:avLst/>
          </a:prstGeom>
        </p:spPr>
      </p:pic>
      <p:pic>
        <p:nvPicPr>
          <p:cNvPr id="13" name="Рисунок 12" descr="vector-banner-graphics-design-png-3.png"/>
          <p:cNvPicPr>
            <a:picLocks noChangeAspect="1"/>
          </p:cNvPicPr>
          <p:nvPr/>
        </p:nvPicPr>
        <p:blipFill>
          <a:blip r:embed="rId2" cstate="print"/>
          <a:srcRect l="55643" b="67143"/>
          <a:stretch>
            <a:fillRect/>
          </a:stretch>
        </p:blipFill>
        <p:spPr>
          <a:xfrm>
            <a:off x="6032957" y="2312281"/>
            <a:ext cx="2727434" cy="2253343"/>
          </a:xfrm>
          <a:prstGeom prst="rect">
            <a:avLst/>
          </a:prstGeom>
        </p:spPr>
      </p:pic>
      <p:pic>
        <p:nvPicPr>
          <p:cNvPr id="16" name="Рисунок 15" descr="vector-banner-graphics-design-png-3.png"/>
          <p:cNvPicPr>
            <a:picLocks noChangeAspect="1"/>
          </p:cNvPicPr>
          <p:nvPr/>
        </p:nvPicPr>
        <p:blipFill>
          <a:blip r:embed="rId2" cstate="print"/>
          <a:srcRect l="55643" b="67143"/>
          <a:stretch>
            <a:fillRect/>
          </a:stretch>
        </p:blipFill>
        <p:spPr>
          <a:xfrm>
            <a:off x="6059233" y="4403835"/>
            <a:ext cx="2727434" cy="2253343"/>
          </a:xfrm>
          <a:prstGeom prst="rect">
            <a:avLst/>
          </a:prstGeom>
        </p:spPr>
      </p:pic>
      <p:pic>
        <p:nvPicPr>
          <p:cNvPr id="17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5943600"/>
            <a:ext cx="1371599" cy="170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6172200"/>
            <a:ext cx="1646694" cy="454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19"/>
          <p:cNvSpPr/>
          <p:nvPr/>
        </p:nvSpPr>
        <p:spPr>
          <a:xfrm>
            <a:off x="0" y="2667000"/>
            <a:ext cx="364183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Обновить материально-техническую базу </a:t>
            </a:r>
            <a:b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для занятий физической культурой и спортом </a:t>
            </a:r>
            <a:b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для детей в ОО </a:t>
            </a:r>
            <a:b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сельской местности</a:t>
            </a: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08427" y="706087"/>
            <a:ext cx="24985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330 тыс. детей </a:t>
            </a: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176441" y="1194814"/>
            <a:ext cx="18224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1000 школ </a:t>
            </a: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675496" y="311794"/>
            <a:ext cx="755335" cy="4235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37A5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  <a:cs typeface="Times New Roman"/>
              </a:rPr>
              <a:t>2019</a:t>
            </a:r>
            <a:endParaRPr lang="ru-RU" sz="1600" b="1" dirty="0">
              <a:solidFill>
                <a:srgbClr val="37A5B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329256" y="292160"/>
            <a:ext cx="755335" cy="4235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37A5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  <a:cs typeface="Times New Roman"/>
              </a:rPr>
              <a:t>2020</a:t>
            </a:r>
            <a:endParaRPr lang="ru-RU" sz="1600" b="1" dirty="0">
              <a:solidFill>
                <a:srgbClr val="37A5B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087762" y="273503"/>
            <a:ext cx="755335" cy="4235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37A5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  <a:cs typeface="Times New Roman"/>
              </a:rPr>
              <a:t>2021</a:t>
            </a:r>
            <a:endParaRPr lang="ru-RU" sz="1600" b="1" dirty="0">
              <a:solidFill>
                <a:srgbClr val="37A5B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349565" y="2499120"/>
            <a:ext cx="755335" cy="4235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37A5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  <a:cs typeface="Times New Roman"/>
              </a:rPr>
              <a:t>2022</a:t>
            </a:r>
            <a:endParaRPr lang="ru-RU" sz="1600" b="1" dirty="0">
              <a:solidFill>
                <a:srgbClr val="37A5B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073823" y="4557829"/>
            <a:ext cx="755335" cy="4235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37A5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  <a:cs typeface="Times New Roman"/>
              </a:rPr>
              <a:t>2024</a:t>
            </a:r>
            <a:endParaRPr lang="ru-RU" sz="1600" b="1" dirty="0">
              <a:solidFill>
                <a:srgbClr val="37A5B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070860" y="2469876"/>
            <a:ext cx="755335" cy="4235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37A5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  <a:cs typeface="Times New Roman"/>
              </a:rPr>
              <a:t>2023</a:t>
            </a:r>
            <a:endParaRPr lang="ru-RU" sz="1600" b="1" dirty="0">
              <a:solidFill>
                <a:srgbClr val="37A5B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577903" y="685062"/>
            <a:ext cx="24985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460 тыс. детей </a:t>
            </a: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945916" y="1173789"/>
            <a:ext cx="18224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2000 школ </a:t>
            </a: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252785" y="664039"/>
            <a:ext cx="24985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585 тыс. детей </a:t>
            </a: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620798" y="1152766"/>
            <a:ext cx="18224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3000 школ </a:t>
            </a: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509585" y="2902745"/>
            <a:ext cx="24985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705 тыс. детей </a:t>
            </a: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877598" y="3391472"/>
            <a:ext cx="18224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4000 школ </a:t>
            </a: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6237020" y="2918510"/>
            <a:ext cx="24985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825 тыс. детей </a:t>
            </a: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605033" y="3407237"/>
            <a:ext cx="18224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5000 школ </a:t>
            </a: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6237020" y="4968028"/>
            <a:ext cx="24985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935 тыс. детей </a:t>
            </a: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6605033" y="5456755"/>
            <a:ext cx="18224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7000 школ </a:t>
            </a: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43Y58PICWr8gxrc958PIC6Xey_PIC2018.png"/>
          <p:cNvPicPr>
            <a:picLocks noChangeAspect="1"/>
          </p:cNvPicPr>
          <p:nvPr/>
        </p:nvPicPr>
        <p:blipFill>
          <a:blip r:embed="rId5" cstate="print"/>
          <a:srcRect l="2361" t="35020" r="50000" b="31566"/>
          <a:stretch>
            <a:fillRect/>
          </a:stretch>
        </p:blipFill>
        <p:spPr>
          <a:xfrm>
            <a:off x="3352800" y="4191000"/>
            <a:ext cx="2837782" cy="266098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vector-banner-graphics-design-png-3.png"/>
          <p:cNvPicPr>
            <a:picLocks noChangeAspect="1"/>
          </p:cNvPicPr>
          <p:nvPr/>
        </p:nvPicPr>
        <p:blipFill>
          <a:blip r:embed="rId2" cstate="print"/>
          <a:srcRect t="28730" r="53473" b="33968"/>
          <a:stretch>
            <a:fillRect/>
          </a:stretch>
        </p:blipFill>
        <p:spPr>
          <a:xfrm>
            <a:off x="287620" y="4524714"/>
            <a:ext cx="2027844" cy="1481958"/>
          </a:xfrm>
          <a:prstGeom prst="rect">
            <a:avLst/>
          </a:prstGeom>
        </p:spPr>
      </p:pic>
      <p:pic>
        <p:nvPicPr>
          <p:cNvPr id="7" name="Рисунок 6" descr="vector-banner-graphics-design-png-3.png"/>
          <p:cNvPicPr>
            <a:picLocks noChangeAspect="1"/>
          </p:cNvPicPr>
          <p:nvPr/>
        </p:nvPicPr>
        <p:blipFill>
          <a:blip r:embed="rId2" cstate="print"/>
          <a:srcRect t="28730" r="53473" b="33968"/>
          <a:stretch>
            <a:fillRect/>
          </a:stretch>
        </p:blipFill>
        <p:spPr>
          <a:xfrm>
            <a:off x="345426" y="2864080"/>
            <a:ext cx="2027844" cy="1481958"/>
          </a:xfrm>
          <a:prstGeom prst="rect">
            <a:avLst/>
          </a:prstGeom>
        </p:spPr>
      </p:pic>
      <p:pic>
        <p:nvPicPr>
          <p:cNvPr id="8" name="Рисунок 7" descr="vector-banner-graphics-design-png-3.png"/>
          <p:cNvPicPr>
            <a:picLocks noChangeAspect="1"/>
          </p:cNvPicPr>
          <p:nvPr/>
        </p:nvPicPr>
        <p:blipFill>
          <a:blip r:embed="rId2" cstate="print"/>
          <a:srcRect t="28730" r="53473" b="33968"/>
          <a:stretch>
            <a:fillRect/>
          </a:stretch>
        </p:blipFill>
        <p:spPr>
          <a:xfrm>
            <a:off x="4665179" y="2848314"/>
            <a:ext cx="2027844" cy="1481958"/>
          </a:xfrm>
          <a:prstGeom prst="rect">
            <a:avLst/>
          </a:prstGeom>
        </p:spPr>
      </p:pic>
      <p:pic>
        <p:nvPicPr>
          <p:cNvPr id="9" name="Рисунок 8" descr="vector-banner-graphics-design-png-3.png"/>
          <p:cNvPicPr>
            <a:picLocks noChangeAspect="1"/>
          </p:cNvPicPr>
          <p:nvPr/>
        </p:nvPicPr>
        <p:blipFill>
          <a:blip r:embed="rId2" cstate="print"/>
          <a:srcRect t="28730" r="53473" b="33968"/>
          <a:stretch>
            <a:fillRect/>
          </a:stretch>
        </p:blipFill>
        <p:spPr>
          <a:xfrm>
            <a:off x="2489537" y="2864078"/>
            <a:ext cx="2027844" cy="1481958"/>
          </a:xfrm>
          <a:prstGeom prst="rect">
            <a:avLst/>
          </a:prstGeom>
        </p:spPr>
      </p:pic>
      <p:pic>
        <p:nvPicPr>
          <p:cNvPr id="10" name="Рисунок 9" descr="vector-banner-graphics-design-png-3.png"/>
          <p:cNvPicPr>
            <a:picLocks noChangeAspect="1"/>
          </p:cNvPicPr>
          <p:nvPr/>
        </p:nvPicPr>
        <p:blipFill>
          <a:blip r:embed="rId2" cstate="print"/>
          <a:srcRect t="28730" r="53473" b="33968"/>
          <a:stretch>
            <a:fillRect/>
          </a:stretch>
        </p:blipFill>
        <p:spPr>
          <a:xfrm>
            <a:off x="6825054" y="4550986"/>
            <a:ext cx="2027844" cy="1481958"/>
          </a:xfrm>
          <a:prstGeom prst="rect">
            <a:avLst/>
          </a:prstGeom>
        </p:spPr>
      </p:pic>
      <p:pic>
        <p:nvPicPr>
          <p:cNvPr id="11" name="Рисунок 10" descr="vector-banner-graphics-design-png-3.png"/>
          <p:cNvPicPr>
            <a:picLocks noChangeAspect="1"/>
          </p:cNvPicPr>
          <p:nvPr/>
        </p:nvPicPr>
        <p:blipFill>
          <a:blip r:embed="rId2" cstate="print"/>
          <a:srcRect t="28730" r="53473" b="33968"/>
          <a:stretch>
            <a:fillRect/>
          </a:stretch>
        </p:blipFill>
        <p:spPr>
          <a:xfrm>
            <a:off x="6825054" y="2879845"/>
            <a:ext cx="2027844" cy="1481958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31077" y="1095814"/>
            <a:ext cx="84818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37A5BF"/>
                </a:solidFill>
                <a:latin typeface="Arial" pitchFamily="34" charset="0"/>
                <a:cs typeface="Arial" pitchFamily="34" charset="0"/>
              </a:rPr>
              <a:t>Создать в субъектах РФ региональные центры выявления, поддержки и развития способностей и талантов у детей и молодежи. </a:t>
            </a:r>
            <a:br>
              <a:rPr lang="ru-RU" b="1" dirty="0" smtClean="0">
                <a:solidFill>
                  <a:srgbClr val="37A5BF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rgbClr val="37A5BF"/>
                </a:solidFill>
                <a:latin typeface="Arial" pitchFamily="34" charset="0"/>
                <a:cs typeface="Arial" pitchFamily="34" charset="0"/>
              </a:rPr>
              <a:t>Центры создаются с учетом опыта Образовательного фонда </a:t>
            </a:r>
            <a:br>
              <a:rPr lang="ru-RU" b="1" dirty="0" smtClean="0">
                <a:solidFill>
                  <a:srgbClr val="37A5BF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rgbClr val="37A5BF"/>
                </a:solidFill>
                <a:latin typeface="Arial" pitchFamily="34" charset="0"/>
                <a:cs typeface="Arial" pitchFamily="34" charset="0"/>
              </a:rPr>
              <a:t>«Талант и успех» с охватом не менее 5% учеников </a:t>
            </a:r>
            <a:br>
              <a:rPr lang="ru-RU" b="1" dirty="0" smtClean="0">
                <a:solidFill>
                  <a:srgbClr val="37A5BF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rgbClr val="37A5BF"/>
                </a:solidFill>
                <a:latin typeface="Arial" pitchFamily="34" charset="0"/>
                <a:cs typeface="Arial" pitchFamily="34" charset="0"/>
              </a:rPr>
              <a:t>по образовательным программам основного и среднего общего образования в указанных субъектах РФ</a:t>
            </a:r>
            <a:endParaRPr lang="ru-RU" b="1" dirty="0">
              <a:solidFill>
                <a:srgbClr val="37A5B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60035" y="110362"/>
            <a:ext cx="6784259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 smtClean="0">
                <a:ln w="11430"/>
                <a:solidFill>
                  <a:srgbClr val="F2810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Цели проекта</a:t>
            </a:r>
            <a:endParaRPr lang="ru-RU" sz="5400" b="1" dirty="0">
              <a:ln w="11430"/>
              <a:solidFill>
                <a:srgbClr val="F28104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312893" y="5561708"/>
            <a:ext cx="755335" cy="4235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37A5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  <a:cs typeface="Times New Roman"/>
              </a:rPr>
              <a:t>2019</a:t>
            </a:r>
            <a:endParaRPr lang="ru-RU" sz="1600" b="1" dirty="0">
              <a:solidFill>
                <a:srgbClr val="37A5B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302282" y="3918227"/>
            <a:ext cx="755335" cy="4235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37A5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  <a:cs typeface="Times New Roman"/>
              </a:rPr>
              <a:t>2020</a:t>
            </a:r>
            <a:endParaRPr lang="ru-RU" sz="1600" b="1" dirty="0">
              <a:solidFill>
                <a:srgbClr val="37A5B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508991" y="3931100"/>
            <a:ext cx="755335" cy="4235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37A5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  <a:cs typeface="Times New Roman"/>
              </a:rPr>
              <a:t>2021</a:t>
            </a:r>
            <a:endParaRPr lang="ru-RU" sz="1600" b="1" dirty="0">
              <a:solidFill>
                <a:srgbClr val="37A5B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736934" y="3902247"/>
            <a:ext cx="755335" cy="4235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37A5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  <a:cs typeface="Times New Roman"/>
              </a:rPr>
              <a:t>2022</a:t>
            </a:r>
            <a:endParaRPr lang="ru-RU" sz="1600" b="1" dirty="0">
              <a:solidFill>
                <a:srgbClr val="37A5B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862102" y="5582585"/>
            <a:ext cx="755335" cy="4235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37A5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  <a:cs typeface="Times New Roman"/>
              </a:rPr>
              <a:t>2024</a:t>
            </a:r>
            <a:endParaRPr lang="ru-RU" sz="1600" b="1" dirty="0">
              <a:solidFill>
                <a:srgbClr val="37A5B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827608" y="3920302"/>
            <a:ext cx="755335" cy="4235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37A5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  <a:cs typeface="Times New Roman"/>
              </a:rPr>
              <a:t>2023</a:t>
            </a:r>
            <a:endParaRPr lang="ru-RU" sz="1600" b="1" dirty="0">
              <a:solidFill>
                <a:srgbClr val="37A5B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36444" y="4742049"/>
            <a:ext cx="1799467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10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субъектов РФ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94251" y="3049884"/>
            <a:ext cx="1799467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субъектов РФ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569892" y="3049883"/>
            <a:ext cx="1799467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35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субъектов РФ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729770" y="3034117"/>
            <a:ext cx="1799467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50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субъектов РФ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873875" y="3049884"/>
            <a:ext cx="1799467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65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субъектов РФ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931416" y="4736795"/>
            <a:ext cx="1715919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Все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субъекты РФ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6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6400800"/>
            <a:ext cx="1371599" cy="170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4136" y="6243145"/>
            <a:ext cx="1506064" cy="41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1800" y="3657600"/>
            <a:ext cx="3445144" cy="3344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9b5bf0d6dbe923c39853e10.png"/>
          <p:cNvPicPr>
            <a:picLocks noChangeAspect="1"/>
          </p:cNvPicPr>
          <p:nvPr/>
        </p:nvPicPr>
        <p:blipFill>
          <a:blip r:embed="rId2" cstate="print">
            <a:lum bright="24000"/>
          </a:blip>
          <a:srcRect t="33951"/>
          <a:stretch>
            <a:fillRect/>
          </a:stretch>
        </p:blipFill>
        <p:spPr>
          <a:xfrm>
            <a:off x="40980" y="831065"/>
            <a:ext cx="3544003" cy="2040770"/>
          </a:xfrm>
          <a:prstGeom prst="rect">
            <a:avLst/>
          </a:prstGeom>
        </p:spPr>
      </p:pic>
      <p:pic>
        <p:nvPicPr>
          <p:cNvPr id="7" name="Рисунок 6" descr="59b5bf0d6dbe923c39853e10.png"/>
          <p:cNvPicPr>
            <a:picLocks noChangeAspect="1"/>
          </p:cNvPicPr>
          <p:nvPr/>
        </p:nvPicPr>
        <p:blipFill>
          <a:blip r:embed="rId2" cstate="print">
            <a:lum bright="24000"/>
          </a:blip>
          <a:srcRect t="33951"/>
          <a:stretch>
            <a:fillRect/>
          </a:stretch>
        </p:blipFill>
        <p:spPr>
          <a:xfrm>
            <a:off x="41995" y="2701907"/>
            <a:ext cx="3416864" cy="2040770"/>
          </a:xfrm>
          <a:prstGeom prst="rect">
            <a:avLst/>
          </a:prstGeom>
        </p:spPr>
      </p:pic>
      <p:pic>
        <p:nvPicPr>
          <p:cNvPr id="8" name="Рисунок 7" descr="59b5bf0d6dbe923c39853e10.png"/>
          <p:cNvPicPr>
            <a:picLocks noChangeAspect="1"/>
          </p:cNvPicPr>
          <p:nvPr/>
        </p:nvPicPr>
        <p:blipFill>
          <a:blip r:embed="rId2" cstate="print">
            <a:lum bright="24000"/>
          </a:blip>
          <a:srcRect t="33951"/>
          <a:stretch>
            <a:fillRect/>
          </a:stretch>
        </p:blipFill>
        <p:spPr>
          <a:xfrm>
            <a:off x="41995" y="4578002"/>
            <a:ext cx="3416864" cy="2040770"/>
          </a:xfrm>
          <a:prstGeom prst="rect">
            <a:avLst/>
          </a:prstGeom>
        </p:spPr>
      </p:pic>
      <p:pic>
        <p:nvPicPr>
          <p:cNvPr id="12" name="Рисунок 11" descr="59b5bf0d6dbe923c39853e10.png"/>
          <p:cNvPicPr>
            <a:picLocks noChangeAspect="1"/>
          </p:cNvPicPr>
          <p:nvPr/>
        </p:nvPicPr>
        <p:blipFill>
          <a:blip r:embed="rId2" cstate="print">
            <a:lum bright="24000"/>
          </a:blip>
          <a:srcRect t="33951"/>
          <a:stretch>
            <a:fillRect/>
          </a:stretch>
        </p:blipFill>
        <p:spPr>
          <a:xfrm>
            <a:off x="3221085" y="857338"/>
            <a:ext cx="3453940" cy="2040770"/>
          </a:xfrm>
          <a:prstGeom prst="rect">
            <a:avLst/>
          </a:prstGeom>
        </p:spPr>
      </p:pic>
      <p:pic>
        <p:nvPicPr>
          <p:cNvPr id="13" name="Рисунок 12" descr="59b5bf0d6dbe923c39853e10.png"/>
          <p:cNvPicPr>
            <a:picLocks noChangeAspect="1"/>
          </p:cNvPicPr>
          <p:nvPr/>
        </p:nvPicPr>
        <p:blipFill>
          <a:blip r:embed="rId2" cstate="print">
            <a:lum bright="24000"/>
          </a:blip>
          <a:srcRect t="33951"/>
          <a:stretch>
            <a:fillRect/>
          </a:stretch>
        </p:blipFill>
        <p:spPr>
          <a:xfrm>
            <a:off x="3220704" y="2743946"/>
            <a:ext cx="3501617" cy="2040770"/>
          </a:xfrm>
          <a:prstGeom prst="rect">
            <a:avLst/>
          </a:prstGeom>
        </p:spPr>
      </p:pic>
      <p:pic>
        <p:nvPicPr>
          <p:cNvPr id="14" name="Рисунок 13" descr="59b5bf0d6dbe923c39853e10.png"/>
          <p:cNvPicPr>
            <a:picLocks noChangeAspect="1"/>
          </p:cNvPicPr>
          <p:nvPr/>
        </p:nvPicPr>
        <p:blipFill>
          <a:blip r:embed="rId2" cstate="print">
            <a:lum bright="24000"/>
          </a:blip>
          <a:srcRect t="33951"/>
          <a:stretch>
            <a:fillRect/>
          </a:stretch>
        </p:blipFill>
        <p:spPr>
          <a:xfrm>
            <a:off x="3220450" y="4620041"/>
            <a:ext cx="3533401" cy="204077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6172200" y="1219200"/>
            <a:ext cx="294480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solidFill>
                  <a:srgbClr val="37A5BF"/>
                </a:solidFill>
                <a:latin typeface="Arial" pitchFamily="34" charset="0"/>
                <a:cs typeface="Arial" pitchFamily="34" charset="0"/>
              </a:rPr>
              <a:t>Создать центры </a:t>
            </a:r>
            <a:r>
              <a:rPr lang="ru-RU" sz="2400" b="1" dirty="0" err="1" smtClean="0">
                <a:solidFill>
                  <a:srgbClr val="37A5BF"/>
                </a:solidFill>
                <a:latin typeface="Arial" pitchFamily="34" charset="0"/>
                <a:cs typeface="Arial" pitchFamily="34" charset="0"/>
              </a:rPr>
              <a:t>допобразования</a:t>
            </a:r>
            <a:r>
              <a:rPr lang="ru-RU" sz="2400" b="1" dirty="0" smtClean="0">
                <a:solidFill>
                  <a:srgbClr val="37A5BF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ru-RU" sz="2400" b="1" dirty="0" smtClean="0">
                <a:solidFill>
                  <a:srgbClr val="37A5BF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37A5BF"/>
                </a:solidFill>
                <a:latin typeface="Arial" pitchFamily="34" charset="0"/>
                <a:cs typeface="Arial" pitchFamily="34" charset="0"/>
              </a:rPr>
              <a:t>на базе ВУЗов</a:t>
            </a:r>
            <a:br>
              <a:rPr lang="ru-RU" sz="2400" b="1" dirty="0" smtClean="0">
                <a:solidFill>
                  <a:srgbClr val="37A5BF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37A5BF"/>
                </a:solidFill>
                <a:latin typeface="Arial" pitchFamily="34" charset="0"/>
                <a:cs typeface="Arial" pitchFamily="34" charset="0"/>
              </a:rPr>
              <a:t> и организаций, которые участвуют  </a:t>
            </a:r>
            <a:br>
              <a:rPr lang="ru-RU" sz="2400" b="1" dirty="0" smtClean="0">
                <a:solidFill>
                  <a:srgbClr val="37A5BF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37A5BF"/>
                </a:solidFill>
                <a:latin typeface="Arial" pitchFamily="34" charset="0"/>
                <a:cs typeface="Arial" pitchFamily="34" charset="0"/>
              </a:rPr>
              <a:t>в создании</a:t>
            </a:r>
            <a:br>
              <a:rPr lang="ru-RU" sz="2400" b="1" dirty="0" smtClean="0">
                <a:solidFill>
                  <a:srgbClr val="37A5BF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37A5BF"/>
                </a:solidFill>
                <a:latin typeface="Arial" pitchFamily="34" charset="0"/>
                <a:cs typeface="Arial" pitchFamily="34" charset="0"/>
              </a:rPr>
              <a:t> научных и научно-образовательных центров мирового уровня</a:t>
            </a:r>
            <a:endParaRPr lang="ru-RU" sz="2400" b="1" dirty="0">
              <a:solidFill>
                <a:srgbClr val="37A5B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04800" y="0"/>
            <a:ext cx="8277374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800" b="1" dirty="0" smtClean="0">
                <a:ln w="11430"/>
                <a:solidFill>
                  <a:srgbClr val="37A5B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Цели проекта</a:t>
            </a:r>
            <a:endParaRPr lang="ru-RU" sz="4800" b="1" dirty="0">
              <a:ln w="11430"/>
              <a:solidFill>
                <a:srgbClr val="37A5B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17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45927" y="5943600"/>
            <a:ext cx="1560780" cy="193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45927" y="6172200"/>
            <a:ext cx="1646694" cy="454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325820" y="811926"/>
            <a:ext cx="2234407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15</a:t>
            </a:r>
            <a:r>
              <a:rPr lang="ru-RU" sz="28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центров </a:t>
            </a:r>
            <a:r>
              <a:rPr lang="ru-RU" b="1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допобразования</a:t>
            </a:r>
            <a:r>
              <a:rPr lang="ru-RU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b="1" dirty="0">
              <a:solidFill>
                <a:schemeClr val="accent4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36328" y="2667001"/>
            <a:ext cx="2234407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30</a:t>
            </a:r>
            <a:r>
              <a:rPr lang="ru-RU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центров </a:t>
            </a:r>
            <a:r>
              <a:rPr lang="ru-RU" b="1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допобразования</a:t>
            </a:r>
            <a:r>
              <a:rPr lang="ru-RU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b="1" dirty="0">
              <a:solidFill>
                <a:schemeClr val="accent4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20564" y="4543097"/>
            <a:ext cx="2234407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45</a:t>
            </a:r>
            <a:r>
              <a:rPr lang="ru-RU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центров </a:t>
            </a:r>
            <a:r>
              <a:rPr lang="ru-RU" b="1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допобразования</a:t>
            </a:r>
            <a:r>
              <a:rPr lang="ru-RU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b="1" dirty="0">
              <a:solidFill>
                <a:schemeClr val="accent4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505200" y="838200"/>
            <a:ext cx="2234407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60</a:t>
            </a:r>
            <a:r>
              <a:rPr lang="ru-RU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центров </a:t>
            </a:r>
            <a:r>
              <a:rPr lang="ru-RU" b="1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допобразования</a:t>
            </a:r>
            <a:r>
              <a:rPr lang="ru-RU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b="1" dirty="0">
              <a:solidFill>
                <a:schemeClr val="accent4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505198" y="2714298"/>
            <a:ext cx="2234407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75</a:t>
            </a:r>
            <a:r>
              <a:rPr lang="ru-RU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центров </a:t>
            </a:r>
            <a:r>
              <a:rPr lang="ru-RU" b="1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допобразования</a:t>
            </a:r>
            <a:r>
              <a:rPr lang="ru-RU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b="1" dirty="0">
              <a:solidFill>
                <a:schemeClr val="accent4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505197" y="4558865"/>
            <a:ext cx="2234407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100</a:t>
            </a:r>
            <a:r>
              <a:rPr lang="ru-RU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центров </a:t>
            </a:r>
            <a:r>
              <a:rPr lang="ru-RU" b="1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допобразования</a:t>
            </a:r>
            <a:r>
              <a:rPr lang="ru-RU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b="1" dirty="0">
              <a:solidFill>
                <a:schemeClr val="accent4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345325" y="2099443"/>
            <a:ext cx="22344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тыс. детей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228993" y="3970286"/>
            <a:ext cx="23244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12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тыс. детей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218137" y="5867402"/>
            <a:ext cx="23668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18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тыс. детей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495244" y="2109953"/>
            <a:ext cx="23479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24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тыс. детей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521520" y="4012326"/>
            <a:ext cx="23479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30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тыс. детей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532028" y="5883166"/>
            <a:ext cx="23479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40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тыс. детей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56275" y="2088786"/>
            <a:ext cx="761414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37A5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  <a:cs typeface="Times New Roman"/>
              </a:rPr>
              <a:t>2019</a:t>
            </a:r>
            <a:endParaRPr lang="ru-RU" sz="1600" b="1" dirty="0">
              <a:solidFill>
                <a:srgbClr val="37A5B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29904" y="3945250"/>
            <a:ext cx="761414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37A5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  <a:cs typeface="Times New Roman"/>
              </a:rPr>
              <a:t>2020</a:t>
            </a:r>
            <a:endParaRPr lang="ru-RU" sz="1600" b="1" dirty="0">
              <a:solidFill>
                <a:srgbClr val="37A5B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60972" y="5897282"/>
            <a:ext cx="761414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37A5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  <a:cs typeface="Times New Roman"/>
              </a:rPr>
              <a:t>2021</a:t>
            </a:r>
            <a:endParaRPr lang="ru-RU" sz="1600" b="1" dirty="0">
              <a:solidFill>
                <a:srgbClr val="37A5B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719079" y="2116235"/>
            <a:ext cx="761414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37A5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  <a:cs typeface="Times New Roman"/>
              </a:rPr>
              <a:t>2022</a:t>
            </a:r>
            <a:endParaRPr lang="ru-RU" sz="1600" b="1" dirty="0">
              <a:solidFill>
                <a:srgbClr val="37A5B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715904" y="5956448"/>
            <a:ext cx="761414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37A5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  <a:cs typeface="Times New Roman"/>
              </a:rPr>
              <a:t>2024</a:t>
            </a:r>
            <a:endParaRPr lang="ru-RU" sz="1600" b="1" dirty="0">
              <a:solidFill>
                <a:srgbClr val="37A5B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712939" y="4041917"/>
            <a:ext cx="761414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37A5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  <a:cs typeface="Times New Roman"/>
              </a:rPr>
              <a:t>2023</a:t>
            </a:r>
            <a:endParaRPr lang="ru-RU" sz="1600" b="1" dirty="0">
              <a:solidFill>
                <a:srgbClr val="37A5B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897"/>
          <a:stretch>
            <a:fillRect/>
          </a:stretch>
        </p:blipFill>
        <p:spPr>
          <a:xfrm>
            <a:off x="2" y="0"/>
            <a:ext cx="9143998" cy="6385034"/>
          </a:xfrm>
          <a:prstGeom prst="rect">
            <a:avLst/>
          </a:prstGeom>
        </p:spPr>
      </p:pic>
      <p:pic>
        <p:nvPicPr>
          <p:cNvPr id="11" name="Рисунок 10" descr="a46d819b2dc7a711da5ff65ad8ba5bb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31076"/>
            <a:ext cx="3847643" cy="6858000"/>
          </a:xfrm>
          <a:prstGeom prst="rect">
            <a:avLst/>
          </a:prstGeom>
        </p:spPr>
      </p:pic>
      <p:pic>
        <p:nvPicPr>
          <p:cNvPr id="15" name="Рисунок 14" descr="bubble-2244298_128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53000" y="3352800"/>
            <a:ext cx="2873829" cy="2873829"/>
          </a:xfrm>
          <a:prstGeom prst="rect">
            <a:avLst/>
          </a:prstGeom>
        </p:spPr>
      </p:pic>
      <p:pic>
        <p:nvPicPr>
          <p:cNvPr id="7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70050" y="4669968"/>
            <a:ext cx="2077898" cy="257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1524000" y="533400"/>
            <a:ext cx="7620000" cy="230832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7200" b="1" dirty="0" smtClean="0">
                <a:ln w="11430"/>
                <a:solidFill>
                  <a:srgbClr val="F2810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Успех каждого </a:t>
            </a:r>
            <a:br>
              <a:rPr lang="ru-RU" sz="7200" b="1" dirty="0" smtClean="0">
                <a:ln w="11430"/>
                <a:solidFill>
                  <a:srgbClr val="F2810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ru-RU" sz="7200" b="1" dirty="0" smtClean="0">
                <a:ln w="11430"/>
                <a:solidFill>
                  <a:srgbClr val="F2810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ребенка</a:t>
            </a:r>
            <a:endParaRPr lang="ru-RU" sz="7200" b="1" dirty="0">
              <a:ln w="11430"/>
              <a:solidFill>
                <a:srgbClr val="F28104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13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98650" y="4136568"/>
            <a:ext cx="1702796" cy="469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19"/>
          <p:cNvSpPr/>
          <p:nvPr/>
        </p:nvSpPr>
        <p:spPr>
          <a:xfrm>
            <a:off x="2412125" y="6211669"/>
            <a:ext cx="673187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Федеральный проект № 2</a:t>
            </a:r>
            <a:endParaRPr lang="ru-RU" sz="3600" b="1" cap="none" spc="0" dirty="0">
              <a:ln w="1905"/>
              <a:solidFill>
                <a:schemeClr val="accent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827088" y="2046288"/>
            <a:ext cx="7489825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Информация из Паспорта национального проекта «Образование</a:t>
            </a:r>
            <a:r>
              <a:rPr lang="ru-RU" sz="2000" b="1" dirty="0" smtClean="0">
                <a:solidFill>
                  <a:srgbClr val="002060"/>
                </a:solidFill>
              </a:rPr>
              <a:t>», </a:t>
            </a:r>
            <a:r>
              <a:rPr lang="ru-RU" sz="2000" b="1" dirty="0">
                <a:solidFill>
                  <a:srgbClr val="002060"/>
                </a:solidFill>
              </a:rPr>
              <a:t>утв.президиумом Совета </a:t>
            </a:r>
            <a:r>
              <a:rPr lang="en-US" sz="2000" b="1" dirty="0">
                <a:solidFill>
                  <a:srgbClr val="002060"/>
                </a:solidFill>
              </a:rPr>
              <a:t/>
            </a:r>
            <a:br>
              <a:rPr lang="en-US" sz="2000" b="1" dirty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>при </a:t>
            </a:r>
            <a:r>
              <a:rPr lang="ru-RU" sz="2000" b="1" dirty="0" smtClean="0">
                <a:solidFill>
                  <a:srgbClr val="002060"/>
                </a:solidFill>
              </a:rPr>
              <a:t>Президенте </a:t>
            </a:r>
            <a:r>
              <a:rPr lang="ru-RU" sz="2000" b="1" dirty="0">
                <a:solidFill>
                  <a:srgbClr val="002060"/>
                </a:solidFill>
              </a:rPr>
              <a:t>РФ по стратегическому развитию </a:t>
            </a:r>
            <a:r>
              <a:rPr lang="en-US" sz="2000" b="1" dirty="0">
                <a:solidFill>
                  <a:srgbClr val="002060"/>
                </a:solidFill>
              </a:rPr>
              <a:t/>
            </a:r>
            <a:br>
              <a:rPr lang="en-US" sz="2000" b="1" dirty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>и национальным проектам </a:t>
            </a:r>
            <a:r>
              <a:rPr lang="ru-RU" sz="2000" b="1" dirty="0" smtClean="0">
                <a:solidFill>
                  <a:srgbClr val="002060"/>
                </a:solidFill>
              </a:rPr>
              <a:t/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(протокол от </a:t>
            </a:r>
            <a:r>
              <a:rPr lang="ru-RU" sz="2000" b="1" dirty="0">
                <a:solidFill>
                  <a:srgbClr val="002060"/>
                </a:solidFill>
              </a:rPr>
              <a:t>3 сентября 2018 г. № 10).</a:t>
            </a:r>
          </a:p>
          <a:p>
            <a:pPr algn="ctr"/>
            <a:endParaRPr lang="ru-RU" sz="2000" b="1" dirty="0">
              <a:solidFill>
                <a:srgbClr val="002060"/>
              </a:solidFill>
            </a:endParaRPr>
          </a:p>
          <a:p>
            <a:pPr algn="ctr"/>
            <a:r>
              <a:rPr lang="ru-RU" sz="2000" b="1" dirty="0">
                <a:solidFill>
                  <a:srgbClr val="7EC234"/>
                </a:solidFill>
              </a:rPr>
              <a:t>Шаблон с </a:t>
            </a:r>
            <a:r>
              <a:rPr lang="en-US" sz="2000" b="1" dirty="0" smtClean="0">
                <a:solidFill>
                  <a:srgbClr val="7EC234"/>
                </a:solidFill>
              </a:rPr>
              <a:t>fppt.com</a:t>
            </a:r>
            <a:r>
              <a:rPr lang="ru-RU" sz="2000" b="1" dirty="0" smtClean="0">
                <a:solidFill>
                  <a:srgbClr val="7EC234"/>
                </a:solidFill>
              </a:rPr>
              <a:t> и картинки с </a:t>
            </a:r>
            <a:r>
              <a:rPr lang="en-US" sz="2000" b="1" dirty="0" smtClean="0">
                <a:solidFill>
                  <a:srgbClr val="7EC234"/>
                </a:solidFill>
              </a:rPr>
              <a:t>ru.pngtree.com</a:t>
            </a:r>
            <a:endParaRPr lang="ru-RU" sz="2000" b="1" dirty="0">
              <a:solidFill>
                <a:srgbClr val="7EC234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6024" y="548680"/>
            <a:ext cx="8604448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Для презентации </a:t>
            </a:r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/>
            </a:r>
            <a:br>
              <a:rPr 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ru-RU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использованы</a:t>
            </a:r>
          </a:p>
        </p:txBody>
      </p:sp>
      <p:pic>
        <p:nvPicPr>
          <p:cNvPr id="6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76200"/>
            <a:ext cx="1482470" cy="4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27" y="88136"/>
            <a:ext cx="1944687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199" y="3886200"/>
            <a:ext cx="3964353" cy="295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aed09618918bc10a6b22c6df6c7a194.png"/>
          <p:cNvPicPr>
            <a:picLocks noChangeAspect="1"/>
          </p:cNvPicPr>
          <p:nvPr/>
        </p:nvPicPr>
        <p:blipFill>
          <a:blip r:embed="rId2" cstate="print"/>
          <a:srcRect l="15840"/>
          <a:stretch>
            <a:fillRect/>
          </a:stretch>
        </p:blipFill>
        <p:spPr>
          <a:xfrm>
            <a:off x="0" y="1576552"/>
            <a:ext cx="5573485" cy="5281452"/>
          </a:xfrm>
          <a:prstGeom prst="rect">
            <a:avLst/>
          </a:prstGeom>
        </p:spPr>
      </p:pic>
      <p:pic>
        <p:nvPicPr>
          <p:cNvPr id="5" name="Рисунок 4" descr="9aed09618918bc10a6b22c6df6c7a194.png"/>
          <p:cNvPicPr>
            <a:picLocks noChangeAspect="1"/>
          </p:cNvPicPr>
          <p:nvPr/>
        </p:nvPicPr>
        <p:blipFill>
          <a:blip r:embed="rId2" cstate="print"/>
          <a:srcRect l="15840"/>
          <a:stretch>
            <a:fillRect/>
          </a:stretch>
        </p:blipFill>
        <p:spPr>
          <a:xfrm flipH="1">
            <a:off x="4408712" y="1671145"/>
            <a:ext cx="4735285" cy="5186855"/>
          </a:xfrm>
          <a:prstGeom prst="rect">
            <a:avLst/>
          </a:prstGeom>
        </p:spPr>
      </p:pic>
      <p:pic>
        <p:nvPicPr>
          <p:cNvPr id="7" name="Рисунок 6" descr="bubble-2244298_128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5686" y="-174170"/>
            <a:ext cx="5617028" cy="4898572"/>
          </a:xfrm>
          <a:prstGeom prst="rect">
            <a:avLst/>
          </a:prstGeom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51793" y="439556"/>
            <a:ext cx="5293839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Воспитать 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гармонично развитую 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и социально ответственную 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личность на основе духовно-нравственных ценностей 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народов РФ, 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исторических и национально-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культурных традиций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81600" y="1524000"/>
            <a:ext cx="3907973" cy="193899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6000" b="1" dirty="0" smtClean="0">
                <a:ln w="11430"/>
                <a:solidFill>
                  <a:srgbClr val="F2810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Цель проекта</a:t>
            </a:r>
            <a:endParaRPr lang="ru-RU" sz="6000" b="1" dirty="0">
              <a:ln w="11430"/>
              <a:solidFill>
                <a:srgbClr val="F28104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9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228600"/>
            <a:ext cx="1977097" cy="245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0" y="609600"/>
            <a:ext cx="1622208" cy="447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 descr="speech-bubble-vector-png-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61455" y="4308515"/>
            <a:ext cx="7239000" cy="2340426"/>
          </a:xfrm>
          <a:prstGeom prst="rect">
            <a:avLst/>
          </a:prstGeom>
        </p:spPr>
      </p:pic>
      <p:pic>
        <p:nvPicPr>
          <p:cNvPr id="8" name="Рисунок 7" descr="speech-bubble-vector-png-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62705" y="835971"/>
            <a:ext cx="7137750" cy="1839686"/>
          </a:xfrm>
          <a:prstGeom prst="rect">
            <a:avLst/>
          </a:prstGeom>
        </p:spPr>
      </p:pic>
      <p:pic>
        <p:nvPicPr>
          <p:cNvPr id="4" name="Рисунок 3" descr="8cda773ff82cc0c19f4e05d55ba51813.png"/>
          <p:cNvPicPr>
            <a:picLocks noChangeAspect="1"/>
          </p:cNvPicPr>
          <p:nvPr/>
        </p:nvPicPr>
        <p:blipFill>
          <a:blip r:embed="rId3" cstate="print"/>
          <a:srcRect l="31870" r="13104" b="4133"/>
          <a:stretch>
            <a:fillRect/>
          </a:stretch>
        </p:blipFill>
        <p:spPr>
          <a:xfrm>
            <a:off x="0" y="1680533"/>
            <a:ext cx="2971800" cy="5177467"/>
          </a:xfrm>
          <a:prstGeom prst="rect">
            <a:avLst/>
          </a:prstGeom>
        </p:spPr>
      </p:pic>
      <p:pic>
        <p:nvPicPr>
          <p:cNvPr id="11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6477000"/>
            <a:ext cx="1589990" cy="197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8800" y="6421814"/>
            <a:ext cx="1238585" cy="34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599090" y="0"/>
            <a:ext cx="8544910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6000" b="1" dirty="0" smtClean="0">
                <a:ln w="11430"/>
                <a:solidFill>
                  <a:srgbClr val="37A5B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Цели проекта</a:t>
            </a:r>
            <a:endParaRPr lang="ru-RU" sz="6000" b="1" dirty="0">
              <a:ln w="11430"/>
              <a:solidFill>
                <a:srgbClr val="37A5B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307767" y="1212507"/>
            <a:ext cx="59980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Создать/реализовать/улучшить </a:t>
            </a:r>
            <a:b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региональную систему дополнительного образования </a:t>
            </a: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Рисунок 15" descr="speech-bubble-vector-png-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62705" y="2555915"/>
            <a:ext cx="7137750" cy="1839686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2253341" y="2965105"/>
            <a:ext cx="60742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Вовлечь в различные формы </a:t>
            </a:r>
            <a:b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сопровождения, наставничества и шефства </a:t>
            </a:r>
            <a:b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70% учеников организаций</a:t>
            </a: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Рисунок 17" descr="18b07011334f027370f72a6891e29b14.png"/>
          <p:cNvPicPr>
            <a:picLocks noChangeAspect="1"/>
          </p:cNvPicPr>
          <p:nvPr/>
        </p:nvPicPr>
        <p:blipFill>
          <a:blip r:embed="rId6" cstate="print">
            <a:lum bright="14000" contrast="-1000"/>
          </a:blip>
          <a:srcRect l="52080" r="25167" b="61939"/>
          <a:stretch>
            <a:fillRect/>
          </a:stretch>
        </p:blipFill>
        <p:spPr>
          <a:xfrm>
            <a:off x="7315200" y="2209800"/>
            <a:ext cx="1861457" cy="1894810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7754425" y="3013116"/>
            <a:ext cx="10937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37A5BF"/>
                </a:solidFill>
                <a:latin typeface="Arial" pitchFamily="34" charset="0"/>
                <a:cs typeface="Arial" pitchFamily="34" charset="0"/>
              </a:rPr>
              <a:t>2020–2024</a:t>
            </a:r>
          </a:p>
          <a:p>
            <a:pPr algn="ctr"/>
            <a:r>
              <a:rPr lang="ru-RU" b="1" dirty="0" smtClean="0">
                <a:solidFill>
                  <a:srgbClr val="37A5BF"/>
                </a:solidFill>
                <a:latin typeface="Arial" pitchFamily="34" charset="0"/>
                <a:cs typeface="Arial" pitchFamily="34" charset="0"/>
              </a:rPr>
              <a:t>годы</a:t>
            </a:r>
            <a:endParaRPr lang="ru-RU" b="1" dirty="0">
              <a:solidFill>
                <a:srgbClr val="37A5B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318655" y="4798370"/>
            <a:ext cx="6193971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Предоставить возможности ученикам 5–11 </a:t>
            </a:r>
            <a:br>
              <a:rPr lang="ru-RU" sz="17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17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классов освоить основные программы по ИУП </a:t>
            </a:r>
            <a:br>
              <a:rPr lang="ru-RU" sz="17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17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 зачетом  результатов освоения </a:t>
            </a:r>
            <a:br>
              <a:rPr lang="ru-RU" sz="17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17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дополнительных общеобразовательных </a:t>
            </a:r>
            <a:br>
              <a:rPr lang="ru-RU" sz="17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17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программ и программ </a:t>
            </a:r>
            <a:r>
              <a:rPr lang="ru-RU" sz="17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профобучения</a:t>
            </a:r>
            <a:endParaRPr lang="ru-RU" sz="17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Рисунок 21" descr="18b07011334f027370f72a6891e29b14.png"/>
          <p:cNvPicPr>
            <a:picLocks noChangeAspect="1"/>
          </p:cNvPicPr>
          <p:nvPr/>
        </p:nvPicPr>
        <p:blipFill>
          <a:blip r:embed="rId6" cstate="print">
            <a:lum bright="14000" contrast="-1000"/>
          </a:blip>
          <a:srcRect l="52080" r="25167" b="61939"/>
          <a:stretch>
            <a:fillRect/>
          </a:stretch>
        </p:blipFill>
        <p:spPr>
          <a:xfrm>
            <a:off x="7271655" y="4188770"/>
            <a:ext cx="1966894" cy="2002136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7576788" y="5003574"/>
            <a:ext cx="14005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37A5BF"/>
                </a:solidFill>
                <a:latin typeface="Arial" pitchFamily="34" charset="0"/>
                <a:cs typeface="Arial" pitchFamily="34" charset="0"/>
              </a:rPr>
              <a:t>31 декабря 2024 года</a:t>
            </a:r>
            <a:endParaRPr lang="ru-RU" b="1" dirty="0">
              <a:solidFill>
                <a:srgbClr val="37A5B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Рисунок 16" descr="18b07011334f027370f72a6891e29b14.png"/>
          <p:cNvPicPr>
            <a:picLocks noChangeAspect="1"/>
          </p:cNvPicPr>
          <p:nvPr/>
        </p:nvPicPr>
        <p:blipFill>
          <a:blip r:embed="rId6" cstate="print">
            <a:lum bright="14000" contrast="-1000"/>
          </a:blip>
          <a:srcRect l="52080" r="25167" b="61939"/>
          <a:stretch>
            <a:fillRect/>
          </a:stretch>
        </p:blipFill>
        <p:spPr>
          <a:xfrm>
            <a:off x="7162800" y="457200"/>
            <a:ext cx="1861457" cy="1894810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7634680" y="1334486"/>
            <a:ext cx="9432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37A5BF"/>
                </a:solidFill>
                <a:latin typeface="Arial" pitchFamily="34" charset="0"/>
                <a:cs typeface="Arial" pitchFamily="34" charset="0"/>
              </a:rPr>
              <a:t>2022</a:t>
            </a:r>
          </a:p>
          <a:p>
            <a:pPr algn="ctr"/>
            <a:r>
              <a:rPr lang="ru-RU" b="1" dirty="0" smtClean="0">
                <a:solidFill>
                  <a:srgbClr val="37A5BF"/>
                </a:solidFill>
                <a:latin typeface="Arial" pitchFamily="34" charset="0"/>
                <a:cs typeface="Arial" pitchFamily="34" charset="0"/>
              </a:rPr>
              <a:t>год</a:t>
            </a:r>
            <a:endParaRPr lang="ru-RU" b="1" dirty="0">
              <a:solidFill>
                <a:srgbClr val="37A5B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18b07011334f027370f72a6891e29b14.png"/>
          <p:cNvPicPr>
            <a:picLocks noChangeAspect="1"/>
          </p:cNvPicPr>
          <p:nvPr/>
        </p:nvPicPr>
        <p:blipFill>
          <a:blip r:embed="rId2" cstate="print">
            <a:lum bright="6000" contrast="-3000"/>
          </a:blip>
          <a:srcRect r="75621" b="66327"/>
          <a:stretch>
            <a:fillRect/>
          </a:stretch>
        </p:blipFill>
        <p:spPr>
          <a:xfrm>
            <a:off x="371908" y="5397457"/>
            <a:ext cx="1756437" cy="147632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1200807"/>
            <a:ext cx="650590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37A5BF"/>
                </a:solidFill>
                <a:latin typeface="Arial" pitchFamily="34" charset="0"/>
                <a:cs typeface="Arial" pitchFamily="34" charset="0"/>
              </a:rPr>
              <a:t>Разработать систему сопровождения, наставничества и шефства для учеников школ, которые обучают по дополнительным программам. Система учитывает применение лучших практик обмена опытом между учениками</a:t>
            </a:r>
            <a:endParaRPr lang="ru-RU" sz="2000" b="1" dirty="0">
              <a:solidFill>
                <a:srgbClr val="37A5B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0_702f6_e8a6285_L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r="40024" b="65883"/>
          <a:stretch>
            <a:fillRect/>
          </a:stretch>
        </p:blipFill>
        <p:spPr>
          <a:xfrm flipV="1">
            <a:off x="1828800" y="3048000"/>
            <a:ext cx="2798166" cy="2082168"/>
          </a:xfrm>
          <a:prstGeom prst="rect">
            <a:avLst/>
          </a:prstGeom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981200" y="3657600"/>
            <a:ext cx="250671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37A5B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31 декабря </a:t>
            </a:r>
            <a:b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37A5B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37A5B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2019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37A5B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56746" y="152400"/>
            <a:ext cx="7567448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800" b="1" dirty="0" smtClean="0">
                <a:ln w="11430"/>
                <a:solidFill>
                  <a:srgbClr val="F2810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Цели проекта</a:t>
            </a:r>
            <a:endParaRPr lang="ru-RU" sz="4800" b="1" dirty="0">
              <a:ln w="11430"/>
              <a:solidFill>
                <a:srgbClr val="F28104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17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2899" y="5317483"/>
            <a:ext cx="1589990" cy="197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6785" y="5910688"/>
            <a:ext cx="1314785" cy="362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48400" y="1295400"/>
            <a:ext cx="2849295" cy="5637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Рисунок 20" descr="elenc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81400" y="4038600"/>
            <a:ext cx="2373086" cy="253942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aulas-virtuales-icon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886200"/>
            <a:ext cx="1025868" cy="1042200"/>
          </a:xfrm>
          <a:prstGeom prst="rect">
            <a:avLst/>
          </a:prstGeom>
        </p:spPr>
      </p:pic>
      <p:pic>
        <p:nvPicPr>
          <p:cNvPr id="11" name="Рисунок 10" descr="education-icon-640p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2770" y="2830307"/>
            <a:ext cx="976671" cy="976671"/>
          </a:xfrm>
          <a:prstGeom prst="rect">
            <a:avLst/>
          </a:prstGeom>
        </p:spPr>
      </p:pic>
      <p:pic>
        <p:nvPicPr>
          <p:cNvPr id="14" name="Рисунок 13" descr="lesson_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1600200"/>
            <a:ext cx="984928" cy="1000473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143000" y="76200"/>
            <a:ext cx="73696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Создать целевую модель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развития региональных систем </a:t>
            </a:r>
            <a:r>
              <a:rPr lang="ru-RU" sz="28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допобразования</a:t>
            </a:r>
            <a:r>
              <a:rPr lang="ru-RU" sz="28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 детей</a:t>
            </a:r>
            <a:endParaRPr lang="ru-RU" sz="2800" b="1" dirty="0" smtClean="0">
              <a:ln w="1905"/>
              <a:solidFill>
                <a:schemeClr val="accent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371600" y="2819400"/>
            <a:ext cx="7543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37A5BF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Повысить доступность и качество дополнительного образования.</a:t>
            </a:r>
            <a:endParaRPr lang="ru-RU" sz="2400" dirty="0">
              <a:solidFill>
                <a:srgbClr val="37A5B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66800" y="1524000"/>
            <a:ext cx="76720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37A5BF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Учесть потребности и возможности детей с ОВЗ, детей, проживающих в сельской местности, попавших в трудную жизненную ситуацию и др.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447800" y="3810000"/>
            <a:ext cx="6705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37A5BF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Развить раннюю профориентации ребенка и внедрить ИУП в соответствии с выбранными профессиональными компетенциями </a:t>
            </a:r>
            <a:br>
              <a:rPr lang="ru-RU" sz="2400" dirty="0" smtClean="0">
                <a:solidFill>
                  <a:srgbClr val="37A5BF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ru-RU" sz="2400" dirty="0" smtClean="0">
                <a:solidFill>
                  <a:srgbClr val="37A5BF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в рамках реализации проектов «Билет </a:t>
            </a:r>
            <a:br>
              <a:rPr lang="ru-RU" sz="2400" dirty="0" smtClean="0">
                <a:solidFill>
                  <a:srgbClr val="37A5BF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ru-RU" sz="2400" dirty="0" smtClean="0">
                <a:solidFill>
                  <a:srgbClr val="37A5BF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в будущее» и «</a:t>
            </a:r>
            <a:r>
              <a:rPr lang="ru-RU" sz="2400" dirty="0" err="1" smtClean="0">
                <a:solidFill>
                  <a:srgbClr val="37A5BF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Проектория</a:t>
            </a:r>
            <a:r>
              <a:rPr lang="ru-RU" sz="2400" dirty="0" smtClean="0">
                <a:solidFill>
                  <a:srgbClr val="37A5BF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»</a:t>
            </a:r>
            <a:endParaRPr lang="ru-RU" sz="2400" dirty="0">
              <a:solidFill>
                <a:srgbClr val="37A5B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6970" y="6488150"/>
            <a:ext cx="1589990" cy="197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13338" y="5959366"/>
            <a:ext cx="1314785" cy="362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weekllyPlanIcon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562600" y="5181600"/>
            <a:ext cx="1524000" cy="1524000"/>
          </a:xfrm>
          <a:prstGeom prst="rect">
            <a:avLst/>
          </a:prstGeom>
        </p:spPr>
      </p:pic>
      <p:pic>
        <p:nvPicPr>
          <p:cNvPr id="26" name="Рисунок 25" descr="elenc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629400" y="4572000"/>
            <a:ext cx="2050080" cy="219377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vector-banner-graphics-design-png-3.png"/>
          <p:cNvPicPr>
            <a:picLocks noChangeAspect="1"/>
          </p:cNvPicPr>
          <p:nvPr/>
        </p:nvPicPr>
        <p:blipFill>
          <a:blip r:embed="rId2" cstate="print"/>
          <a:srcRect t="68095" r="51881"/>
          <a:stretch>
            <a:fillRect/>
          </a:stretch>
        </p:blipFill>
        <p:spPr>
          <a:xfrm>
            <a:off x="1047607" y="2133208"/>
            <a:ext cx="2237704" cy="1352460"/>
          </a:xfrm>
          <a:prstGeom prst="rect">
            <a:avLst/>
          </a:prstGeom>
        </p:spPr>
      </p:pic>
      <p:pic>
        <p:nvPicPr>
          <p:cNvPr id="8" name="Рисунок 7" descr="vector-banner-graphics-design-png-3.png"/>
          <p:cNvPicPr>
            <a:picLocks noChangeAspect="1"/>
          </p:cNvPicPr>
          <p:nvPr/>
        </p:nvPicPr>
        <p:blipFill>
          <a:blip r:embed="rId2" cstate="print"/>
          <a:srcRect t="68095" r="51881"/>
          <a:stretch>
            <a:fillRect/>
          </a:stretch>
        </p:blipFill>
        <p:spPr>
          <a:xfrm>
            <a:off x="3398921" y="2154980"/>
            <a:ext cx="2237704" cy="1352460"/>
          </a:xfrm>
          <a:prstGeom prst="rect">
            <a:avLst/>
          </a:prstGeom>
        </p:spPr>
      </p:pic>
      <p:pic>
        <p:nvPicPr>
          <p:cNvPr id="10" name="Рисунок 9" descr="vector-banner-graphics-design-png-3.png"/>
          <p:cNvPicPr>
            <a:picLocks noChangeAspect="1"/>
          </p:cNvPicPr>
          <p:nvPr/>
        </p:nvPicPr>
        <p:blipFill>
          <a:blip r:embed="rId2" cstate="print"/>
          <a:srcRect t="68095" r="51881"/>
          <a:stretch>
            <a:fillRect/>
          </a:stretch>
        </p:blipFill>
        <p:spPr>
          <a:xfrm>
            <a:off x="5695808" y="2133208"/>
            <a:ext cx="2237704" cy="135246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0" y="943180"/>
            <a:ext cx="88011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37A5BF"/>
                </a:solidFill>
                <a:latin typeface="Arial" pitchFamily="34" charset="0"/>
                <a:cs typeface="Arial" pitchFamily="34" charset="0"/>
              </a:rPr>
              <a:t>Создать новые места в ОО различных типов, </a:t>
            </a:r>
            <a:br>
              <a:rPr lang="ru-RU" sz="2000" b="1" dirty="0" smtClean="0">
                <a:solidFill>
                  <a:srgbClr val="37A5BF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37A5BF"/>
                </a:solidFill>
                <a:latin typeface="Arial" pitchFamily="34" charset="0"/>
                <a:cs typeface="Arial" pitchFamily="34" charset="0"/>
              </a:rPr>
              <a:t>чтобы реализовать дополнительные общеразвивающие программы всех направленностей</a:t>
            </a:r>
            <a:endParaRPr lang="ru-RU" sz="2000" b="1" dirty="0">
              <a:solidFill>
                <a:srgbClr val="37A5B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43000" y="2209800"/>
            <a:ext cx="174195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300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тыс.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мест 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51890" y="2193471"/>
            <a:ext cx="174195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600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тыс.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мест 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745482" y="2201926"/>
            <a:ext cx="17471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900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тыс.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мест 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600200" y="0"/>
            <a:ext cx="6629400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800" b="1" dirty="0" smtClean="0">
                <a:ln w="11430"/>
                <a:solidFill>
                  <a:srgbClr val="F2810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Цели проекта</a:t>
            </a:r>
            <a:endParaRPr lang="ru-RU" sz="4800" b="1" dirty="0">
              <a:ln w="11430"/>
              <a:solidFill>
                <a:srgbClr val="F28104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962674" y="3374143"/>
            <a:ext cx="1095172" cy="6222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b="1" dirty="0" smtClean="0">
                <a:solidFill>
                  <a:srgbClr val="37A5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  <a:cs typeface="Times New Roman"/>
              </a:rPr>
              <a:t>2019</a:t>
            </a:r>
            <a:endParaRPr lang="ru-RU" sz="3200" b="1" dirty="0">
              <a:solidFill>
                <a:srgbClr val="37A5B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335040" y="3354968"/>
            <a:ext cx="1095172" cy="6222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b="1" dirty="0" smtClean="0">
                <a:solidFill>
                  <a:srgbClr val="37A5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  <a:cs typeface="Times New Roman"/>
              </a:rPr>
              <a:t>2020</a:t>
            </a:r>
            <a:endParaRPr lang="ru-RU" sz="3200" b="1" dirty="0">
              <a:solidFill>
                <a:srgbClr val="37A5B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687890" y="3318400"/>
            <a:ext cx="1095172" cy="6222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b="1" dirty="0" smtClean="0">
                <a:solidFill>
                  <a:srgbClr val="37A5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  <a:cs typeface="Times New Roman"/>
              </a:rPr>
              <a:t>2021</a:t>
            </a:r>
            <a:endParaRPr lang="ru-RU" sz="3200" b="1" dirty="0">
              <a:solidFill>
                <a:srgbClr val="37A5B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  <p:pic>
        <p:nvPicPr>
          <p:cNvPr id="20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76200"/>
            <a:ext cx="1589990" cy="197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81000"/>
            <a:ext cx="1314785" cy="362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pencil-edit-write-correction-download-png-54137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99892" y="262066"/>
            <a:ext cx="2590800" cy="1631244"/>
          </a:xfrm>
          <a:prstGeom prst="rect">
            <a:avLst/>
          </a:prstGeom>
        </p:spPr>
      </p:pic>
      <p:pic>
        <p:nvPicPr>
          <p:cNvPr id="23" name="Рисунок 22" descr="b3736bd1358205f864af08dd4e1d800e.png"/>
          <p:cNvPicPr>
            <a:picLocks noChangeAspect="1"/>
          </p:cNvPicPr>
          <p:nvPr/>
        </p:nvPicPr>
        <p:blipFill>
          <a:blip r:embed="rId6" cstate="print"/>
          <a:srcRect r="53580" b="68139"/>
          <a:stretch>
            <a:fillRect/>
          </a:stretch>
        </p:blipFill>
        <p:spPr>
          <a:xfrm>
            <a:off x="-436419" y="4186612"/>
            <a:ext cx="2497451" cy="2588418"/>
          </a:xfrm>
          <a:prstGeom prst="rect">
            <a:avLst/>
          </a:prstGeom>
        </p:spPr>
      </p:pic>
      <p:pic>
        <p:nvPicPr>
          <p:cNvPr id="24" name="Рисунок 23" descr="b3736bd1358205f864af08dd4e1d800e.png"/>
          <p:cNvPicPr>
            <a:picLocks noChangeAspect="1"/>
          </p:cNvPicPr>
          <p:nvPr/>
        </p:nvPicPr>
        <p:blipFill>
          <a:blip r:embed="rId6" cstate="print"/>
          <a:srcRect l="51388" b="68312"/>
          <a:stretch>
            <a:fillRect/>
          </a:stretch>
        </p:blipFill>
        <p:spPr>
          <a:xfrm>
            <a:off x="1410593" y="4224238"/>
            <a:ext cx="2591446" cy="2550791"/>
          </a:xfrm>
          <a:prstGeom prst="rect">
            <a:avLst/>
          </a:prstGeom>
        </p:spPr>
      </p:pic>
      <p:pic>
        <p:nvPicPr>
          <p:cNvPr id="25" name="Рисунок 24" descr="b3736bd1358205f864af08dd4e1d800e.png"/>
          <p:cNvPicPr>
            <a:picLocks noChangeAspect="1"/>
          </p:cNvPicPr>
          <p:nvPr/>
        </p:nvPicPr>
        <p:blipFill>
          <a:blip r:embed="rId6" cstate="print"/>
          <a:srcRect t="33766" r="52534" b="34026"/>
          <a:stretch>
            <a:fillRect/>
          </a:stretch>
        </p:blipFill>
        <p:spPr>
          <a:xfrm>
            <a:off x="3197430" y="4205126"/>
            <a:ext cx="2508192" cy="2569904"/>
          </a:xfrm>
          <a:prstGeom prst="rect">
            <a:avLst/>
          </a:prstGeom>
        </p:spPr>
      </p:pic>
      <p:pic>
        <p:nvPicPr>
          <p:cNvPr id="26" name="Рисунок 25" descr="b3736bd1358205f864af08dd4e1d800e.png"/>
          <p:cNvPicPr>
            <a:picLocks noChangeAspect="1"/>
          </p:cNvPicPr>
          <p:nvPr/>
        </p:nvPicPr>
        <p:blipFill>
          <a:blip r:embed="rId6" cstate="print"/>
          <a:srcRect l="52695" t="33939" b="33853"/>
          <a:stretch>
            <a:fillRect/>
          </a:stretch>
        </p:blipFill>
        <p:spPr>
          <a:xfrm>
            <a:off x="5246323" y="4210048"/>
            <a:ext cx="2350495" cy="2416539"/>
          </a:xfrm>
          <a:prstGeom prst="rect">
            <a:avLst/>
          </a:prstGeom>
        </p:spPr>
      </p:pic>
      <p:pic>
        <p:nvPicPr>
          <p:cNvPr id="27" name="Рисунок 26" descr="b3736bd1358205f864af08dd4e1d800e.png"/>
          <p:cNvPicPr>
            <a:picLocks noChangeAspect="1"/>
          </p:cNvPicPr>
          <p:nvPr/>
        </p:nvPicPr>
        <p:blipFill>
          <a:blip r:embed="rId6" cstate="print"/>
          <a:srcRect t="67706" r="54152"/>
          <a:stretch>
            <a:fillRect/>
          </a:stretch>
        </p:blipFill>
        <p:spPr>
          <a:xfrm>
            <a:off x="6629400" y="4267200"/>
            <a:ext cx="2357828" cy="250783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54410407934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906487"/>
            <a:ext cx="3951514" cy="3951514"/>
          </a:xfrm>
          <a:prstGeom prst="rect">
            <a:avLst/>
          </a:prstGeom>
        </p:spPr>
      </p:pic>
      <p:pic>
        <p:nvPicPr>
          <p:cNvPr id="5" name="Рисунок 4" descr="57535451_d7587b124a3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8722" y="558216"/>
            <a:ext cx="1822708" cy="2130556"/>
          </a:xfrm>
          <a:prstGeom prst="rect">
            <a:avLst/>
          </a:prstGeom>
        </p:spPr>
      </p:pic>
      <p:pic>
        <p:nvPicPr>
          <p:cNvPr id="6" name="Рисунок 5" descr="57535451_d7587b124a3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90808" y="579987"/>
            <a:ext cx="1822708" cy="2130556"/>
          </a:xfrm>
          <a:prstGeom prst="rect">
            <a:avLst/>
          </a:prstGeom>
        </p:spPr>
      </p:pic>
      <p:pic>
        <p:nvPicPr>
          <p:cNvPr id="7" name="Рисунок 6" descr="57535451_d7587b124a3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74037" y="558216"/>
            <a:ext cx="1822708" cy="2130556"/>
          </a:xfrm>
          <a:prstGeom prst="rect">
            <a:avLst/>
          </a:prstGeom>
        </p:spPr>
      </p:pic>
      <p:pic>
        <p:nvPicPr>
          <p:cNvPr id="8" name="Рисунок 7" descr="57535451_d7587b124a3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23465" y="2887758"/>
            <a:ext cx="1822708" cy="2130556"/>
          </a:xfrm>
          <a:prstGeom prst="rect">
            <a:avLst/>
          </a:prstGeom>
        </p:spPr>
      </p:pic>
      <p:pic>
        <p:nvPicPr>
          <p:cNvPr id="9" name="Рисунок 8" descr="57535451_d7587b124a3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82893" y="2887761"/>
            <a:ext cx="1822708" cy="2130556"/>
          </a:xfrm>
          <a:prstGeom prst="rect">
            <a:avLst/>
          </a:prstGeom>
        </p:spPr>
      </p:pic>
      <p:pic>
        <p:nvPicPr>
          <p:cNvPr id="10" name="Рисунок 9" descr="57535451_d7587b124a3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85864" y="2876873"/>
            <a:ext cx="1822708" cy="213055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733800" y="5257800"/>
            <a:ext cx="54421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37A5BF"/>
                </a:solidFill>
                <a:latin typeface="Arial" pitchFamily="34" charset="0"/>
                <a:cs typeface="Arial" pitchFamily="34" charset="0"/>
              </a:rPr>
              <a:t>Провести открытые </a:t>
            </a:r>
            <a:r>
              <a:rPr lang="ru-RU" b="1" dirty="0" err="1" smtClean="0">
                <a:solidFill>
                  <a:srgbClr val="37A5BF"/>
                </a:solidFill>
                <a:latin typeface="Arial" pitchFamily="34" charset="0"/>
                <a:cs typeface="Arial" pitchFamily="34" charset="0"/>
              </a:rPr>
              <a:t>онлайн-уроки</a:t>
            </a:r>
            <a:r>
              <a:rPr lang="ru-RU" b="1" dirty="0" smtClean="0">
                <a:solidFill>
                  <a:srgbClr val="37A5BF"/>
                </a:solidFill>
                <a:latin typeface="Arial" pitchFamily="34" charset="0"/>
                <a:cs typeface="Arial" pitchFamily="34" charset="0"/>
              </a:rPr>
              <a:t> с учетом опыта открытых уроков «</a:t>
            </a:r>
            <a:r>
              <a:rPr lang="ru-RU" b="1" dirty="0" err="1" smtClean="0">
                <a:solidFill>
                  <a:srgbClr val="37A5BF"/>
                </a:solidFill>
                <a:latin typeface="Arial" pitchFamily="34" charset="0"/>
                <a:cs typeface="Arial" pitchFamily="34" charset="0"/>
              </a:rPr>
              <a:t>Проектория</a:t>
            </a:r>
            <a:r>
              <a:rPr lang="ru-RU" b="1" dirty="0" smtClean="0">
                <a:solidFill>
                  <a:srgbClr val="37A5BF"/>
                </a:solidFill>
                <a:latin typeface="Arial" pitchFamily="34" charset="0"/>
                <a:cs typeface="Arial" pitchFamily="34" charset="0"/>
              </a:rPr>
              <a:t>». </a:t>
            </a:r>
            <a:br>
              <a:rPr lang="ru-RU" b="1" dirty="0" smtClean="0">
                <a:solidFill>
                  <a:srgbClr val="37A5BF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rgbClr val="37A5BF"/>
                </a:solidFill>
                <a:latin typeface="Arial" pitchFamily="34" charset="0"/>
                <a:cs typeface="Arial" pitchFamily="34" charset="0"/>
              </a:rPr>
              <a:t>Эти уроки должны быть направлены </a:t>
            </a:r>
            <a:br>
              <a:rPr lang="ru-RU" b="1" dirty="0" smtClean="0">
                <a:solidFill>
                  <a:srgbClr val="37A5BF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rgbClr val="37A5BF"/>
                </a:solidFill>
                <a:latin typeface="Arial" pitchFamily="34" charset="0"/>
                <a:cs typeface="Arial" pitchFamily="34" charset="0"/>
              </a:rPr>
              <a:t>на раннюю профориентацию учеников</a:t>
            </a:r>
            <a:endParaRPr lang="ru-RU" b="1" dirty="0">
              <a:solidFill>
                <a:srgbClr val="37A5B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38987" y="485202"/>
            <a:ext cx="755335" cy="4235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  <a:cs typeface="Times New Roman"/>
              </a:rPr>
              <a:t>2019</a:t>
            </a:r>
            <a:endParaRPr lang="ru-RU" sz="1600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462135" y="497114"/>
            <a:ext cx="755335" cy="4235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  <a:cs typeface="Times New Roman"/>
              </a:rPr>
              <a:t>2020</a:t>
            </a:r>
            <a:endParaRPr lang="ru-RU" sz="1600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337773" y="478455"/>
            <a:ext cx="755335" cy="4235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  <a:cs typeface="Times New Roman"/>
              </a:rPr>
              <a:t>2021</a:t>
            </a:r>
            <a:endParaRPr lang="ru-RU" sz="1600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434147" y="2830193"/>
            <a:ext cx="755335" cy="4235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  <a:cs typeface="Times New Roman"/>
              </a:rPr>
              <a:t>2022</a:t>
            </a:r>
            <a:endParaRPr lang="ru-RU" sz="1600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446994" y="2832485"/>
            <a:ext cx="755335" cy="4235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  <a:cs typeface="Times New Roman"/>
              </a:rPr>
              <a:t>2023</a:t>
            </a:r>
            <a:endParaRPr lang="ru-RU" sz="1600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452181" y="2807838"/>
            <a:ext cx="755335" cy="4235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  <a:cs typeface="Times New Roman"/>
              </a:rPr>
              <a:t>2024</a:t>
            </a:r>
            <a:endParaRPr lang="ru-RU" sz="1600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130094" y="958335"/>
            <a:ext cx="130339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b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млн.</a:t>
            </a:r>
            <a:b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детей 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577" y="6555439"/>
            <a:ext cx="1589990" cy="197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55920" y="171941"/>
            <a:ext cx="1314785" cy="362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Прямоугольник 20"/>
          <p:cNvSpPr/>
          <p:nvPr/>
        </p:nvSpPr>
        <p:spPr>
          <a:xfrm>
            <a:off x="3170288" y="978001"/>
            <a:ext cx="130339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b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млн.</a:t>
            </a:r>
            <a:b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детей 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048249" y="968169"/>
            <a:ext cx="130339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b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млн.</a:t>
            </a:r>
            <a:b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детей 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180120" y="3318078"/>
            <a:ext cx="130339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b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млн.</a:t>
            </a:r>
            <a:b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детей 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161319" y="3337744"/>
            <a:ext cx="130339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b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млн.</a:t>
            </a:r>
            <a:b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детей 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157268" y="3313164"/>
            <a:ext cx="130339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12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b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млн.</a:t>
            </a:r>
            <a:b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детей 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778911" y="742335"/>
            <a:ext cx="3910780" cy="14465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400" b="1" dirty="0" smtClean="0">
                <a:ln w="11430"/>
                <a:solidFill>
                  <a:srgbClr val="37A5B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Цели проекта</a:t>
            </a:r>
            <a:endParaRPr lang="ru-RU" sz="4400" b="1" dirty="0">
              <a:ln w="11430"/>
              <a:solidFill>
                <a:srgbClr val="37A5B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" y="-15764"/>
            <a:ext cx="9143998" cy="6857998"/>
          </a:xfrm>
          <a:prstGeom prst="rect">
            <a:avLst/>
          </a:prstGeom>
        </p:spPr>
      </p:pic>
      <p:pic>
        <p:nvPicPr>
          <p:cNvPr id="4" name="Рисунок 3" descr="ggggggg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48153" y="4368674"/>
            <a:ext cx="4281709" cy="1835018"/>
          </a:xfrm>
          <a:prstGeom prst="rect">
            <a:avLst/>
          </a:prstGeom>
        </p:spPr>
      </p:pic>
      <p:pic>
        <p:nvPicPr>
          <p:cNvPr id="6" name="Рисунок 5" descr="puzzle-42648_1280.png"/>
          <p:cNvPicPr>
            <a:picLocks noChangeAspect="1"/>
          </p:cNvPicPr>
          <p:nvPr/>
        </p:nvPicPr>
        <p:blipFill>
          <a:blip r:embed="rId4" cstate="print">
            <a:lum bright="19000" contrast="54000"/>
          </a:blip>
          <a:stretch>
            <a:fillRect/>
          </a:stretch>
        </p:blipFill>
        <p:spPr>
          <a:xfrm>
            <a:off x="442452" y="2278879"/>
            <a:ext cx="1658879" cy="1658879"/>
          </a:xfrm>
          <a:prstGeom prst="rect">
            <a:avLst/>
          </a:prstGeom>
          <a:ln>
            <a:noFill/>
          </a:ln>
        </p:spPr>
      </p:pic>
      <p:pic>
        <p:nvPicPr>
          <p:cNvPr id="7" name="Рисунок 6" descr="puzzle-42648_1280.png"/>
          <p:cNvPicPr>
            <a:picLocks noChangeAspect="1"/>
          </p:cNvPicPr>
          <p:nvPr/>
        </p:nvPicPr>
        <p:blipFill>
          <a:blip r:embed="rId4" cstate="print">
            <a:lum bright="19000" contrast="54000"/>
          </a:blip>
          <a:stretch>
            <a:fillRect/>
          </a:stretch>
        </p:blipFill>
        <p:spPr>
          <a:xfrm>
            <a:off x="2053877" y="2264135"/>
            <a:ext cx="1658879" cy="1658879"/>
          </a:xfrm>
          <a:prstGeom prst="rect">
            <a:avLst/>
          </a:prstGeom>
        </p:spPr>
      </p:pic>
      <p:pic>
        <p:nvPicPr>
          <p:cNvPr id="8" name="Рисунок 7" descr="puzzle-42648_1280.png"/>
          <p:cNvPicPr>
            <a:picLocks noChangeAspect="1"/>
          </p:cNvPicPr>
          <p:nvPr/>
        </p:nvPicPr>
        <p:blipFill>
          <a:blip r:embed="rId4" cstate="print">
            <a:lum bright="19000" contrast="54000"/>
          </a:blip>
          <a:stretch>
            <a:fillRect/>
          </a:stretch>
        </p:blipFill>
        <p:spPr>
          <a:xfrm>
            <a:off x="3665319" y="2267995"/>
            <a:ext cx="1658879" cy="1658879"/>
          </a:xfrm>
          <a:prstGeom prst="rect">
            <a:avLst/>
          </a:prstGeom>
        </p:spPr>
      </p:pic>
      <p:pic>
        <p:nvPicPr>
          <p:cNvPr id="9" name="Рисунок 8" descr="puzzle-42648_1280.png"/>
          <p:cNvPicPr>
            <a:picLocks noChangeAspect="1"/>
          </p:cNvPicPr>
          <p:nvPr/>
        </p:nvPicPr>
        <p:blipFill>
          <a:blip r:embed="rId4" cstate="print">
            <a:lum bright="19000" contrast="54000"/>
          </a:blip>
          <a:stretch>
            <a:fillRect/>
          </a:stretch>
        </p:blipFill>
        <p:spPr>
          <a:xfrm>
            <a:off x="5298509" y="2246223"/>
            <a:ext cx="1658879" cy="1658879"/>
          </a:xfrm>
          <a:prstGeom prst="rect">
            <a:avLst/>
          </a:prstGeom>
        </p:spPr>
      </p:pic>
      <p:pic>
        <p:nvPicPr>
          <p:cNvPr id="10" name="Рисунок 9" descr="puzzle-42648_1280.png"/>
          <p:cNvPicPr>
            <a:picLocks noChangeAspect="1"/>
          </p:cNvPicPr>
          <p:nvPr/>
        </p:nvPicPr>
        <p:blipFill>
          <a:blip r:embed="rId4" cstate="print">
            <a:lum bright="19000" contrast="54000"/>
          </a:blip>
          <a:stretch>
            <a:fillRect/>
          </a:stretch>
        </p:blipFill>
        <p:spPr>
          <a:xfrm>
            <a:off x="6895210" y="2220590"/>
            <a:ext cx="1658879" cy="1658879"/>
          </a:xfrm>
          <a:prstGeom prst="rect">
            <a:avLst/>
          </a:prstGeom>
        </p:spPr>
      </p:pic>
      <p:pic>
        <p:nvPicPr>
          <p:cNvPr id="11" name="Рисунок 10" descr="devochka.png"/>
          <p:cNvPicPr>
            <a:picLocks noChangeAspect="1"/>
          </p:cNvPicPr>
          <p:nvPr/>
        </p:nvPicPr>
        <p:blipFill>
          <a:blip r:embed="rId5" cstate="print"/>
          <a:srcRect l="41145" r="11133"/>
          <a:stretch>
            <a:fillRect/>
          </a:stretch>
        </p:blipFill>
        <p:spPr>
          <a:xfrm>
            <a:off x="5849007" y="3880555"/>
            <a:ext cx="1844565" cy="2977445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890811" y="1877864"/>
            <a:ext cx="937449" cy="423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37A5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  <a:cs typeface="Times New Roman"/>
              </a:rPr>
              <a:t>2020</a:t>
            </a:r>
            <a:endParaRPr lang="ru-RU" sz="1600" b="1" dirty="0">
              <a:solidFill>
                <a:srgbClr val="37A5B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530474" y="1873954"/>
            <a:ext cx="937449" cy="423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37A5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  <a:cs typeface="Times New Roman"/>
              </a:rPr>
              <a:t>2021</a:t>
            </a:r>
            <a:endParaRPr lang="ru-RU" sz="1600" b="1" dirty="0">
              <a:solidFill>
                <a:srgbClr val="37A5B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107468" y="1880698"/>
            <a:ext cx="937449" cy="423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37A5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  <a:cs typeface="Times New Roman"/>
              </a:rPr>
              <a:t>2022</a:t>
            </a:r>
            <a:endParaRPr lang="ru-RU" sz="1600" b="1" dirty="0">
              <a:solidFill>
                <a:srgbClr val="37A5B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766352" y="1882988"/>
            <a:ext cx="937449" cy="423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37A5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  <a:cs typeface="Times New Roman"/>
              </a:rPr>
              <a:t>2023</a:t>
            </a:r>
            <a:endParaRPr lang="ru-RU" sz="1600" b="1" dirty="0">
              <a:solidFill>
                <a:srgbClr val="37A5B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329087" y="1858345"/>
            <a:ext cx="937449" cy="423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37A5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  <a:cs typeface="Times New Roman"/>
              </a:rPr>
              <a:t>2024</a:t>
            </a:r>
            <a:endParaRPr lang="ru-RU" sz="1600" b="1" dirty="0">
              <a:solidFill>
                <a:srgbClr val="37A5B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28600" y="838200"/>
            <a:ext cx="86720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28104"/>
                </a:solidFill>
                <a:latin typeface="Arial" pitchFamily="34" charset="0"/>
                <a:cs typeface="Arial" pitchFamily="34" charset="0"/>
              </a:rPr>
              <a:t>Реализовать дополнительные общеобразовательные программы  </a:t>
            </a:r>
            <a:br>
              <a:rPr lang="ru-RU" sz="2000" b="1" dirty="0" smtClean="0">
                <a:solidFill>
                  <a:srgbClr val="F28104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F28104"/>
                </a:solidFill>
                <a:latin typeface="Arial" pitchFamily="34" charset="0"/>
                <a:cs typeface="Arial" pitchFamily="34" charset="0"/>
              </a:rPr>
              <a:t>(в том числе с использованием дистанционных технологий) </a:t>
            </a:r>
            <a:br>
              <a:rPr lang="ru-RU" sz="2000" b="1" dirty="0" smtClean="0">
                <a:solidFill>
                  <a:srgbClr val="F28104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F28104"/>
                </a:solidFill>
                <a:latin typeface="Arial" pitchFamily="34" charset="0"/>
                <a:cs typeface="Arial" pitchFamily="34" charset="0"/>
              </a:rPr>
              <a:t>для детей с ОВЗ</a:t>
            </a:r>
            <a:endParaRPr lang="ru-RU" sz="2000" b="1" dirty="0">
              <a:solidFill>
                <a:srgbClr val="F2810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238864" y="0"/>
            <a:ext cx="6784259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800" b="1" dirty="0" smtClean="0">
                <a:ln w="11430"/>
                <a:solidFill>
                  <a:srgbClr val="37A5B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Цели проекта</a:t>
            </a:r>
            <a:endParaRPr lang="ru-RU" sz="4800" b="1" dirty="0">
              <a:ln w="11430"/>
              <a:solidFill>
                <a:srgbClr val="37A5B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802524" y="2781546"/>
            <a:ext cx="11192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37A5BF"/>
                </a:solidFill>
                <a:latin typeface="Arial" pitchFamily="34" charset="0"/>
                <a:cs typeface="Arial" pitchFamily="34" charset="0"/>
              </a:rPr>
              <a:t>46% </a:t>
            </a:r>
            <a:endParaRPr lang="ru-RU" sz="3200" b="1" dirty="0">
              <a:solidFill>
                <a:srgbClr val="37A5B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424847" y="2781546"/>
            <a:ext cx="11192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37A5BF"/>
                </a:solidFill>
                <a:latin typeface="Arial" pitchFamily="34" charset="0"/>
                <a:cs typeface="Arial" pitchFamily="34" charset="0"/>
              </a:rPr>
              <a:t>52</a:t>
            </a:r>
            <a:r>
              <a:rPr lang="ru-RU" sz="3200" b="1" dirty="0" smtClean="0">
                <a:solidFill>
                  <a:srgbClr val="37A5BF"/>
                </a:solidFill>
                <a:latin typeface="Arial" pitchFamily="34" charset="0"/>
                <a:cs typeface="Arial" pitchFamily="34" charset="0"/>
              </a:rPr>
              <a:t>% </a:t>
            </a:r>
            <a:endParaRPr lang="ru-RU" sz="3200" b="1" dirty="0">
              <a:solidFill>
                <a:srgbClr val="37A5B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055803" y="2796604"/>
            <a:ext cx="11503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37A5BF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ru-RU" sz="3200" b="1" dirty="0" smtClean="0">
                <a:solidFill>
                  <a:srgbClr val="37A5BF"/>
                </a:solidFill>
                <a:latin typeface="Arial" pitchFamily="34" charset="0"/>
                <a:cs typeface="Arial" pitchFamily="34" charset="0"/>
              </a:rPr>
              <a:t>8% </a:t>
            </a:r>
            <a:endParaRPr lang="ru-RU" sz="3200" b="1" dirty="0">
              <a:solidFill>
                <a:srgbClr val="37A5B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698988" y="2796294"/>
            <a:ext cx="11192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37A5BF"/>
                </a:solidFill>
                <a:latin typeface="Arial" pitchFamily="34" charset="0"/>
                <a:cs typeface="Arial" pitchFamily="34" charset="0"/>
              </a:rPr>
              <a:t>64% </a:t>
            </a:r>
            <a:endParaRPr lang="ru-RU" sz="3200" b="1" dirty="0">
              <a:solidFill>
                <a:srgbClr val="37A5B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291813" y="2766796"/>
            <a:ext cx="11192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37A5BF"/>
                </a:solidFill>
                <a:latin typeface="Arial" pitchFamily="34" charset="0"/>
                <a:cs typeface="Arial" pitchFamily="34" charset="0"/>
              </a:rPr>
              <a:t>70% </a:t>
            </a:r>
            <a:endParaRPr lang="ru-RU" sz="3200" b="1" dirty="0">
              <a:solidFill>
                <a:srgbClr val="37A5B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1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1773" y="6439462"/>
            <a:ext cx="1589990" cy="197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32390" y="6388134"/>
            <a:ext cx="1314785" cy="362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Рисунок 32" descr="ac669edbc6aacb6b125b1ff65961b3ca3cde9dd0_original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20843164">
            <a:off x="773369" y="4203680"/>
            <a:ext cx="2106660" cy="210666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97" b="10805"/>
          <a:stretch>
            <a:fillRect/>
          </a:stretch>
        </p:blipFill>
        <p:spPr>
          <a:xfrm>
            <a:off x="0" y="740981"/>
            <a:ext cx="9144000" cy="6117019"/>
          </a:xfrm>
          <a:prstGeom prst="rect">
            <a:avLst/>
          </a:prstGeom>
        </p:spPr>
      </p:pic>
      <p:pic>
        <p:nvPicPr>
          <p:cNvPr id="6" name="Рисунок 5" descr="vector-banner-graphics-design-png-3.png"/>
          <p:cNvPicPr>
            <a:picLocks noChangeAspect="1"/>
          </p:cNvPicPr>
          <p:nvPr/>
        </p:nvPicPr>
        <p:blipFill>
          <a:blip r:embed="rId3" cstate="print"/>
          <a:srcRect t="65397" r="56800"/>
          <a:stretch>
            <a:fillRect/>
          </a:stretch>
        </p:blipFill>
        <p:spPr>
          <a:xfrm>
            <a:off x="1201222" y="1765751"/>
            <a:ext cx="2081784" cy="1520043"/>
          </a:xfrm>
          <a:prstGeom prst="rect">
            <a:avLst/>
          </a:prstGeom>
        </p:spPr>
      </p:pic>
      <p:pic>
        <p:nvPicPr>
          <p:cNvPr id="8" name="Рисунок 7" descr="vector-banner-graphics-design-png-3.png"/>
          <p:cNvPicPr>
            <a:picLocks noChangeAspect="1"/>
          </p:cNvPicPr>
          <p:nvPr/>
        </p:nvPicPr>
        <p:blipFill>
          <a:blip r:embed="rId3" cstate="print"/>
          <a:srcRect l="52460" t="64921"/>
          <a:stretch>
            <a:fillRect/>
          </a:stretch>
        </p:blipFill>
        <p:spPr>
          <a:xfrm>
            <a:off x="3355293" y="3405054"/>
            <a:ext cx="2131126" cy="1482257"/>
          </a:xfrm>
          <a:prstGeom prst="rect">
            <a:avLst/>
          </a:prstGeom>
        </p:spPr>
      </p:pic>
      <p:pic>
        <p:nvPicPr>
          <p:cNvPr id="10" name="Рисунок 9" descr="vector-banner-graphics-design-png-3.png"/>
          <p:cNvPicPr>
            <a:picLocks noChangeAspect="1"/>
          </p:cNvPicPr>
          <p:nvPr/>
        </p:nvPicPr>
        <p:blipFill>
          <a:blip r:embed="rId3" cstate="print"/>
          <a:srcRect t="65397" r="56800"/>
          <a:stretch>
            <a:fillRect/>
          </a:stretch>
        </p:blipFill>
        <p:spPr>
          <a:xfrm>
            <a:off x="3387364" y="1760476"/>
            <a:ext cx="2081784" cy="1520043"/>
          </a:xfrm>
          <a:prstGeom prst="rect">
            <a:avLst/>
          </a:prstGeom>
        </p:spPr>
      </p:pic>
      <p:pic>
        <p:nvPicPr>
          <p:cNvPr id="11" name="Рисунок 10" descr="vector-banner-graphics-design-png-3.png"/>
          <p:cNvPicPr>
            <a:picLocks noChangeAspect="1"/>
          </p:cNvPicPr>
          <p:nvPr/>
        </p:nvPicPr>
        <p:blipFill>
          <a:blip r:embed="rId3" cstate="print"/>
          <a:srcRect l="52460" t="64921"/>
          <a:stretch>
            <a:fillRect/>
          </a:stretch>
        </p:blipFill>
        <p:spPr>
          <a:xfrm>
            <a:off x="1173392" y="3415562"/>
            <a:ext cx="2090089" cy="1482257"/>
          </a:xfrm>
          <a:prstGeom prst="rect">
            <a:avLst/>
          </a:prstGeom>
        </p:spPr>
      </p:pic>
      <p:pic>
        <p:nvPicPr>
          <p:cNvPr id="12" name="Рисунок 11" descr="vector-banner-graphics-design-png-3.png"/>
          <p:cNvPicPr>
            <a:picLocks noChangeAspect="1"/>
          </p:cNvPicPr>
          <p:nvPr/>
        </p:nvPicPr>
        <p:blipFill>
          <a:blip r:embed="rId3" cstate="print"/>
          <a:srcRect t="65397" r="56800"/>
          <a:stretch>
            <a:fillRect/>
          </a:stretch>
        </p:blipFill>
        <p:spPr>
          <a:xfrm>
            <a:off x="5578776" y="1776227"/>
            <a:ext cx="2081784" cy="1520043"/>
          </a:xfrm>
          <a:prstGeom prst="rect">
            <a:avLst/>
          </a:prstGeom>
        </p:spPr>
      </p:pic>
      <p:pic>
        <p:nvPicPr>
          <p:cNvPr id="13" name="Рисунок 12" descr="vector-banner-graphics-design-png-3.png"/>
          <p:cNvPicPr>
            <a:picLocks noChangeAspect="1"/>
          </p:cNvPicPr>
          <p:nvPr/>
        </p:nvPicPr>
        <p:blipFill>
          <a:blip r:embed="rId3" cstate="print"/>
          <a:srcRect l="52460" t="64921"/>
          <a:stretch>
            <a:fillRect/>
          </a:stretch>
        </p:blipFill>
        <p:spPr>
          <a:xfrm>
            <a:off x="5603508" y="3405354"/>
            <a:ext cx="2058533" cy="1513487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220724" y="795081"/>
            <a:ext cx="852914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37A5BF"/>
                </a:solidFill>
                <a:latin typeface="Arial" pitchFamily="34" charset="0"/>
                <a:cs typeface="Arial" pitchFamily="34" charset="0"/>
              </a:rPr>
              <a:t>Дать рекомендации детям и выстроить их ИУП в соответствии</a:t>
            </a:r>
            <a:br>
              <a:rPr lang="ru-RU" sz="2000" b="1" dirty="0" smtClean="0">
                <a:solidFill>
                  <a:srgbClr val="37A5BF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37A5BF"/>
                </a:solidFill>
                <a:latin typeface="Arial" pitchFamily="34" charset="0"/>
                <a:cs typeface="Arial" pitchFamily="34" charset="0"/>
              </a:rPr>
              <a:t> с выбранными профессиональными компетенциями </a:t>
            </a:r>
            <a:br>
              <a:rPr lang="ru-RU" sz="2000" b="1" dirty="0" smtClean="0">
                <a:solidFill>
                  <a:srgbClr val="37A5BF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37A5BF"/>
                </a:solidFill>
                <a:latin typeface="Arial" pitchFamily="34" charset="0"/>
                <a:cs typeface="Arial" pitchFamily="34" charset="0"/>
              </a:rPr>
              <a:t>и с учетом реализации проекта «Билет в будущее»</a:t>
            </a:r>
            <a:endParaRPr lang="ru-RU" sz="2000" b="1" dirty="0">
              <a:solidFill>
                <a:srgbClr val="37A5B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337341" y="1920038"/>
            <a:ext cx="189904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200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тыс. детей 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286000" y="3048000"/>
            <a:ext cx="755335" cy="4235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37A5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  <a:cs typeface="Times New Roman"/>
              </a:rPr>
              <a:t>2019</a:t>
            </a:r>
            <a:endParaRPr lang="ru-RU" sz="1600" b="1" dirty="0">
              <a:solidFill>
                <a:srgbClr val="37A5B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495800" y="3048000"/>
            <a:ext cx="755335" cy="4235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37A5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  <a:cs typeface="Times New Roman"/>
              </a:rPr>
              <a:t>2020</a:t>
            </a:r>
            <a:endParaRPr lang="ru-RU" sz="1600" b="1" dirty="0">
              <a:solidFill>
                <a:srgbClr val="37A5B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705600" y="3124200"/>
            <a:ext cx="755335" cy="4235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37A5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  <a:cs typeface="Times New Roman"/>
              </a:rPr>
              <a:t>2021</a:t>
            </a:r>
            <a:endParaRPr lang="ru-RU" sz="1600" b="1" dirty="0">
              <a:solidFill>
                <a:srgbClr val="37A5B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209800" y="4495800"/>
            <a:ext cx="755335" cy="4235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37A5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  <a:cs typeface="Times New Roman"/>
              </a:rPr>
              <a:t>2022</a:t>
            </a:r>
            <a:endParaRPr lang="ru-RU" sz="1600" b="1" dirty="0">
              <a:solidFill>
                <a:srgbClr val="37A5B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553200" y="4495800"/>
            <a:ext cx="755335" cy="4235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37A5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  <a:cs typeface="Times New Roman"/>
              </a:rPr>
              <a:t>2024</a:t>
            </a:r>
            <a:endParaRPr lang="ru-RU" sz="1600" b="1" dirty="0">
              <a:solidFill>
                <a:srgbClr val="37A5B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544767" y="1935796"/>
            <a:ext cx="181408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300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тыс. детей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704377" y="1983096"/>
            <a:ext cx="189904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400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тыс. детей 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390625" y="3496578"/>
            <a:ext cx="181408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550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тыс.детей 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592324" y="3496579"/>
            <a:ext cx="172912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700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тыс.детей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767966" y="3496601"/>
            <a:ext cx="172912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900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тыс.детей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419600" y="4495800"/>
            <a:ext cx="755335" cy="4235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37A5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  <a:cs typeface="Times New Roman"/>
              </a:rPr>
              <a:t>2023</a:t>
            </a:r>
            <a:endParaRPr lang="ru-RU" sz="1600" b="1" dirty="0">
              <a:solidFill>
                <a:srgbClr val="37A5B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238864" y="0"/>
            <a:ext cx="6784259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800" b="1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Цели проекта</a:t>
            </a:r>
            <a:endParaRPr lang="ru-RU" sz="4800" b="1" dirty="0">
              <a:ln w="11430"/>
              <a:solidFill>
                <a:schemeClr val="accent5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28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5976295"/>
            <a:ext cx="1261239" cy="156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68024" y="6277770"/>
            <a:ext cx="1314785" cy="362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Рисунок 29" descr="43Y58PICWr8gxrc958PIC6Xey_PIC2018.png"/>
          <p:cNvPicPr>
            <a:picLocks noChangeAspect="1"/>
          </p:cNvPicPr>
          <p:nvPr/>
        </p:nvPicPr>
        <p:blipFill>
          <a:blip r:embed="rId6" cstate="print"/>
          <a:srcRect l="48712" r="1248" b="63695"/>
          <a:stretch>
            <a:fillRect/>
          </a:stretch>
        </p:blipFill>
        <p:spPr>
          <a:xfrm>
            <a:off x="6705600" y="4336812"/>
            <a:ext cx="2462073" cy="2568498"/>
          </a:xfrm>
          <a:prstGeom prst="rect">
            <a:avLst/>
          </a:prstGeom>
        </p:spPr>
      </p:pic>
      <p:pic>
        <p:nvPicPr>
          <p:cNvPr id="31" name="Рисунок 30" descr="43Y58PICWr8gxrc958PIC6Xey_PIC2018.png"/>
          <p:cNvPicPr>
            <a:picLocks noChangeAspect="1"/>
          </p:cNvPicPr>
          <p:nvPr/>
        </p:nvPicPr>
        <p:blipFill>
          <a:blip r:embed="rId6" cstate="print"/>
          <a:srcRect t="67631" r="49785"/>
          <a:stretch>
            <a:fillRect/>
          </a:stretch>
        </p:blipFill>
        <p:spPr>
          <a:xfrm>
            <a:off x="-185057" y="4676319"/>
            <a:ext cx="2928257" cy="240097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949</TotalTime>
  <Words>442</Words>
  <Application>Microsoft Office PowerPoint</Application>
  <PresentationFormat>Экран (4:3)</PresentationFormat>
  <Paragraphs>166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PJSC "New Engineering Technologies"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ws301</cp:lastModifiedBy>
  <cp:revision>143</cp:revision>
  <dcterms:created xsi:type="dcterms:W3CDTF">2016-11-18T14:12:19Z</dcterms:created>
  <dcterms:modified xsi:type="dcterms:W3CDTF">2020-02-17T01:48:59Z</dcterms:modified>
</cp:coreProperties>
</file>